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303" r:id="rId22"/>
    <p:sldId id="311" r:id="rId23"/>
    <p:sldId id="304" r:id="rId24"/>
    <p:sldId id="312" r:id="rId25"/>
    <p:sldId id="313" r:id="rId26"/>
    <p:sldId id="314" r:id="rId27"/>
    <p:sldId id="306" r:id="rId28"/>
    <p:sldId id="315" r:id="rId29"/>
    <p:sldId id="316" r:id="rId30"/>
    <p:sldId id="317" r:id="rId31"/>
    <p:sldId id="310" r:id="rId32"/>
    <p:sldId id="305" r:id="rId33"/>
    <p:sldId id="277" r:id="rId34"/>
    <p:sldId id="278" r:id="rId35"/>
    <p:sldId id="279" r:id="rId36"/>
    <p:sldId id="280" r:id="rId37"/>
    <p:sldId id="281" r:id="rId38"/>
    <p:sldId id="282" r:id="rId39"/>
    <p:sldId id="289" r:id="rId40"/>
    <p:sldId id="290" r:id="rId41"/>
    <p:sldId id="291" r:id="rId42"/>
    <p:sldId id="292" r:id="rId43"/>
    <p:sldId id="293" r:id="rId44"/>
    <p:sldId id="295" r:id="rId45"/>
    <p:sldId id="296" r:id="rId46"/>
    <p:sldId id="297" r:id="rId47"/>
    <p:sldId id="298" r:id="rId48"/>
    <p:sldId id="299" r:id="rId49"/>
    <p:sldId id="300" r:id="rId50"/>
    <p:sldId id="301" r:id="rId51"/>
    <p:sldId id="30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2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4963E8-5D1A-4F6F-877E-AAD06CFB9383}" type="datetimeFigureOut">
              <a:rPr lang="en-AU" smtClean="0"/>
              <a:t>2/04/2016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CF1E40-0BD1-454D-9D6A-816A5A2DC9FE}" type="slidenum">
              <a:rPr lang="en-AU" smtClean="0"/>
              <a:t>‹#›</a:t>
            </a:fld>
            <a:endParaRPr lang="en-AU"/>
          </a:p>
        </p:txBody>
      </p:sp>
    </p:spTree>
    <p:extLst>
      <p:ext uri="{BB962C8B-B14F-4D97-AF65-F5344CB8AC3E}">
        <p14:creationId xmlns:p14="http://schemas.microsoft.com/office/powerpoint/2010/main" val="33574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 4</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PROJECT integration MANAGEMENT</a:t>
            </a:r>
            <a:endParaRPr lang="en-US" sz="1200" b="0" cap="all" spc="0"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algn="l"/>
            <a:endParaRPr lang="en-GB" b="0" dirty="0"/>
          </a:p>
        </p:txBody>
      </p:sp>
      <p:sp>
        <p:nvSpPr>
          <p:cNvPr id="4" name="Slide Number Placeholder 3"/>
          <p:cNvSpPr>
            <a:spLocks noGrp="1"/>
          </p:cNvSpPr>
          <p:nvPr>
            <p:ph type="sldNum" sz="quarter" idx="10"/>
          </p:nvPr>
        </p:nvSpPr>
        <p:spPr/>
        <p:txBody>
          <a:bodyPr/>
          <a:lstStyle/>
          <a:p>
            <a:fld id="{1C1286F1-07BA-4FC9-842E-0B64EB53FBEE}" type="slidenum">
              <a:rPr lang="en-US" smtClean="0"/>
              <a:pPr/>
              <a:t>1</a:t>
            </a:fld>
            <a:endParaRPr lang="en-US"/>
          </a:p>
        </p:txBody>
      </p:sp>
    </p:spTree>
    <p:extLst>
      <p:ext uri="{BB962C8B-B14F-4D97-AF65-F5344CB8AC3E}">
        <p14:creationId xmlns:p14="http://schemas.microsoft.com/office/powerpoint/2010/main" val="3568337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11</a:t>
            </a:fld>
            <a:endParaRPr lang="en-US"/>
          </a:p>
        </p:txBody>
      </p:sp>
    </p:spTree>
    <p:extLst>
      <p:ext uri="{BB962C8B-B14F-4D97-AF65-F5344CB8AC3E}">
        <p14:creationId xmlns:p14="http://schemas.microsoft.com/office/powerpoint/2010/main" val="3261436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12</a:t>
            </a:fld>
            <a:endParaRPr lang="en-US"/>
          </a:p>
        </p:txBody>
      </p:sp>
    </p:spTree>
    <p:extLst>
      <p:ext uri="{BB962C8B-B14F-4D97-AF65-F5344CB8AC3E}">
        <p14:creationId xmlns:p14="http://schemas.microsoft.com/office/powerpoint/2010/main" val="2954177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13</a:t>
            </a:fld>
            <a:endParaRPr lang="en-US"/>
          </a:p>
        </p:txBody>
      </p:sp>
    </p:spTree>
    <p:extLst>
      <p:ext uri="{BB962C8B-B14F-4D97-AF65-F5344CB8AC3E}">
        <p14:creationId xmlns:p14="http://schemas.microsoft.com/office/powerpoint/2010/main" val="2870525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14</a:t>
            </a:fld>
            <a:endParaRPr lang="en-US"/>
          </a:p>
        </p:txBody>
      </p:sp>
    </p:spTree>
    <p:extLst>
      <p:ext uri="{BB962C8B-B14F-4D97-AF65-F5344CB8AC3E}">
        <p14:creationId xmlns:p14="http://schemas.microsoft.com/office/powerpoint/2010/main" val="2776089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15</a:t>
            </a:fld>
            <a:endParaRPr lang="en-US"/>
          </a:p>
        </p:txBody>
      </p:sp>
    </p:spTree>
    <p:extLst>
      <p:ext uri="{BB962C8B-B14F-4D97-AF65-F5344CB8AC3E}">
        <p14:creationId xmlns:p14="http://schemas.microsoft.com/office/powerpoint/2010/main" val="1408789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16</a:t>
            </a:fld>
            <a:endParaRPr lang="en-US"/>
          </a:p>
        </p:txBody>
      </p:sp>
    </p:spTree>
    <p:extLst>
      <p:ext uri="{BB962C8B-B14F-4D97-AF65-F5344CB8AC3E}">
        <p14:creationId xmlns:p14="http://schemas.microsoft.com/office/powerpoint/2010/main" val="3141107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17</a:t>
            </a:fld>
            <a:endParaRPr lang="en-US"/>
          </a:p>
        </p:txBody>
      </p:sp>
    </p:spTree>
    <p:extLst>
      <p:ext uri="{BB962C8B-B14F-4D97-AF65-F5344CB8AC3E}">
        <p14:creationId xmlns:p14="http://schemas.microsoft.com/office/powerpoint/2010/main" val="1414548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18</a:t>
            </a:fld>
            <a:endParaRPr lang="en-US"/>
          </a:p>
        </p:txBody>
      </p:sp>
    </p:spTree>
    <p:extLst>
      <p:ext uri="{BB962C8B-B14F-4D97-AF65-F5344CB8AC3E}">
        <p14:creationId xmlns:p14="http://schemas.microsoft.com/office/powerpoint/2010/main" val="1784732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19</a:t>
            </a:fld>
            <a:endParaRPr lang="en-US"/>
          </a:p>
        </p:txBody>
      </p:sp>
    </p:spTree>
    <p:extLst>
      <p:ext uri="{BB962C8B-B14F-4D97-AF65-F5344CB8AC3E}">
        <p14:creationId xmlns:p14="http://schemas.microsoft.com/office/powerpoint/2010/main" val="2986723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20</a:t>
            </a:fld>
            <a:endParaRPr lang="en-US"/>
          </a:p>
        </p:txBody>
      </p:sp>
    </p:spTree>
    <p:extLst>
      <p:ext uri="{BB962C8B-B14F-4D97-AF65-F5344CB8AC3E}">
        <p14:creationId xmlns:p14="http://schemas.microsoft.com/office/powerpoint/2010/main" val="365780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Chapter 5</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PROJECT SCOPE MANAGEMENT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SCOPE MANAGEMENT PLAN</a:t>
            </a:r>
            <a:endParaRPr lang="en-US" sz="1200" b="0" cap="all" spc="0"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eaLnBrk="1" hangingPunct="1">
              <a:buClr>
                <a:schemeClr val="tx1"/>
              </a:buClr>
              <a:buFontTx/>
              <a:buNone/>
              <a:defRPr/>
            </a:pPr>
            <a:r>
              <a:rPr lang="en-US" altLang="ja-JP" sz="2700" b="1" dirty="0" smtClean="0">
                <a:solidFill>
                  <a:schemeClr val="accent1">
                    <a:lumMod val="50000"/>
                  </a:schemeClr>
                </a:solidFill>
              </a:rPr>
              <a:t>Guidelines for how scope is to be managed and how scope changes are to be integrated into the project </a:t>
            </a:r>
          </a:p>
          <a:p>
            <a:pPr eaLnBrk="1" hangingPunct="1">
              <a:lnSpc>
                <a:spcPct val="80000"/>
              </a:lnSpc>
              <a:buClr>
                <a:schemeClr val="tx1"/>
              </a:buClr>
              <a:defRPr/>
            </a:pPr>
            <a:endParaRPr lang="en-US" altLang="ja-JP" sz="2700" b="1" dirty="0" smtClean="0">
              <a:solidFill>
                <a:schemeClr val="accent1">
                  <a:lumMod val="50000"/>
                </a:schemeClr>
              </a:solidFill>
            </a:endParaRPr>
          </a:p>
          <a:p>
            <a:pPr>
              <a:spcBef>
                <a:spcPct val="0"/>
              </a:spcBef>
            </a:pPr>
            <a:r>
              <a:rPr lang="en-US" altLang="ja-JP" sz="2700" b="1" dirty="0" smtClean="0">
                <a:solidFill>
                  <a:schemeClr val="accent1">
                    <a:lumMod val="50000"/>
                  </a:schemeClr>
                </a:solidFill>
              </a:rPr>
              <a:t>It includes:</a:t>
            </a:r>
          </a:p>
          <a:p>
            <a:pPr lvl="1">
              <a:spcBef>
                <a:spcPct val="0"/>
              </a:spcBef>
              <a:buFontTx/>
              <a:buChar char="•"/>
            </a:pPr>
            <a:r>
              <a:rPr lang="en-US" altLang="ja-JP" sz="2700" b="1" dirty="0" smtClean="0">
                <a:solidFill>
                  <a:schemeClr val="accent1">
                    <a:lumMod val="50000"/>
                  </a:schemeClr>
                </a:solidFill>
                <a:ea typeface="+mn-ea"/>
                <a:cs typeface="+mn-cs"/>
              </a:rPr>
              <a:t>An assessment of the stability of the project scope</a:t>
            </a:r>
          </a:p>
          <a:p>
            <a:pPr lvl="1">
              <a:spcBef>
                <a:spcPct val="0"/>
              </a:spcBef>
              <a:buFontTx/>
              <a:buChar char="•"/>
            </a:pPr>
            <a:r>
              <a:rPr lang="en-US" altLang="ja-JP" sz="2700" b="1" dirty="0" smtClean="0">
                <a:solidFill>
                  <a:schemeClr val="accent1">
                    <a:lumMod val="50000"/>
                  </a:schemeClr>
                </a:solidFill>
                <a:ea typeface="+mn-ea"/>
                <a:cs typeface="+mn-cs"/>
              </a:rPr>
              <a:t>A clear description of how scope changes will be identified and classified</a:t>
            </a:r>
          </a:p>
          <a:p>
            <a:endParaRPr lang="en-GB" dirty="0"/>
          </a:p>
        </p:txBody>
      </p:sp>
      <p:sp>
        <p:nvSpPr>
          <p:cNvPr id="4" name="Slide Number Placeholder 3"/>
          <p:cNvSpPr>
            <a:spLocks noGrp="1"/>
          </p:cNvSpPr>
          <p:nvPr>
            <p:ph type="sldNum" sz="quarter" idx="10"/>
          </p:nvPr>
        </p:nvSpPr>
        <p:spPr/>
        <p:txBody>
          <a:bodyPr/>
          <a:lstStyle/>
          <a:p>
            <a:fld id="{1C1286F1-07BA-4FC9-842E-0B64EB53FBEE}" type="slidenum">
              <a:rPr lang="en-US" smtClean="0"/>
              <a:pPr/>
              <a:t>2</a:t>
            </a:fld>
            <a:endParaRPr lang="en-US"/>
          </a:p>
        </p:txBody>
      </p:sp>
    </p:spTree>
    <p:extLst>
      <p:ext uri="{BB962C8B-B14F-4D97-AF65-F5344CB8AC3E}">
        <p14:creationId xmlns:p14="http://schemas.microsoft.com/office/powerpoint/2010/main" val="2257792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22</a:t>
            </a:fld>
            <a:endParaRPr lang="en-US"/>
          </a:p>
        </p:txBody>
      </p:sp>
    </p:spTree>
    <p:extLst>
      <p:ext uri="{BB962C8B-B14F-4D97-AF65-F5344CB8AC3E}">
        <p14:creationId xmlns:p14="http://schemas.microsoft.com/office/powerpoint/2010/main" val="2925785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24</a:t>
            </a:fld>
            <a:endParaRPr lang="en-US"/>
          </a:p>
        </p:txBody>
      </p:sp>
    </p:spTree>
    <p:extLst>
      <p:ext uri="{BB962C8B-B14F-4D97-AF65-F5344CB8AC3E}">
        <p14:creationId xmlns:p14="http://schemas.microsoft.com/office/powerpoint/2010/main" val="4234824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25</a:t>
            </a:fld>
            <a:endParaRPr lang="en-US"/>
          </a:p>
        </p:txBody>
      </p:sp>
    </p:spTree>
    <p:extLst>
      <p:ext uri="{BB962C8B-B14F-4D97-AF65-F5344CB8AC3E}">
        <p14:creationId xmlns:p14="http://schemas.microsoft.com/office/powerpoint/2010/main" val="787510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26</a:t>
            </a:fld>
            <a:endParaRPr lang="en-US"/>
          </a:p>
        </p:txBody>
      </p:sp>
    </p:spTree>
    <p:extLst>
      <p:ext uri="{BB962C8B-B14F-4D97-AF65-F5344CB8AC3E}">
        <p14:creationId xmlns:p14="http://schemas.microsoft.com/office/powerpoint/2010/main" val="1875385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28</a:t>
            </a:fld>
            <a:endParaRPr lang="en-US"/>
          </a:p>
        </p:txBody>
      </p:sp>
    </p:spTree>
    <p:extLst>
      <p:ext uri="{BB962C8B-B14F-4D97-AF65-F5344CB8AC3E}">
        <p14:creationId xmlns:p14="http://schemas.microsoft.com/office/powerpoint/2010/main" val="2180531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31</a:t>
            </a:fld>
            <a:endParaRPr lang="en-US"/>
          </a:p>
        </p:txBody>
      </p:sp>
    </p:spTree>
    <p:extLst>
      <p:ext uri="{BB962C8B-B14F-4D97-AF65-F5344CB8AC3E}">
        <p14:creationId xmlns:p14="http://schemas.microsoft.com/office/powerpoint/2010/main" val="1694080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33</a:t>
            </a:fld>
            <a:endParaRPr lang="en-US"/>
          </a:p>
        </p:txBody>
      </p:sp>
    </p:spTree>
    <p:extLst>
      <p:ext uri="{BB962C8B-B14F-4D97-AF65-F5344CB8AC3E}">
        <p14:creationId xmlns:p14="http://schemas.microsoft.com/office/powerpoint/2010/main" val="846654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34</a:t>
            </a:fld>
            <a:endParaRPr lang="en-US"/>
          </a:p>
        </p:txBody>
      </p:sp>
    </p:spTree>
    <p:extLst>
      <p:ext uri="{BB962C8B-B14F-4D97-AF65-F5344CB8AC3E}">
        <p14:creationId xmlns:p14="http://schemas.microsoft.com/office/powerpoint/2010/main" val="3361922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35</a:t>
            </a:fld>
            <a:endParaRPr lang="en-US"/>
          </a:p>
        </p:txBody>
      </p:sp>
    </p:spTree>
    <p:extLst>
      <p:ext uri="{BB962C8B-B14F-4D97-AF65-F5344CB8AC3E}">
        <p14:creationId xmlns:p14="http://schemas.microsoft.com/office/powerpoint/2010/main" val="203473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36</a:t>
            </a:fld>
            <a:endParaRPr lang="en-US"/>
          </a:p>
        </p:txBody>
      </p:sp>
    </p:spTree>
    <p:extLst>
      <p:ext uri="{BB962C8B-B14F-4D97-AF65-F5344CB8AC3E}">
        <p14:creationId xmlns:p14="http://schemas.microsoft.com/office/powerpoint/2010/main" val="1348883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pPr>
              <a:defRPr/>
            </a:pPr>
            <a:r>
              <a:rPr lang="en-US" sz="1400" b="1" dirty="0" smtClean="0"/>
              <a:t>Picture with three text columns</a:t>
            </a:r>
          </a:p>
          <a:p>
            <a:pPr>
              <a:defRPr/>
            </a:pPr>
            <a:r>
              <a:rPr lang="en-US" sz="1400" dirty="0" smtClean="0"/>
              <a:t>(Intermediate)</a:t>
            </a:r>
          </a:p>
          <a:p>
            <a:pPr>
              <a:defRPr/>
            </a:pPr>
            <a:endParaRPr lang="en-US" dirty="0" smtClean="0"/>
          </a:p>
          <a:p>
            <a:pPr>
              <a:defRPr/>
            </a:pPr>
            <a:endParaRPr lang="en-US" dirty="0" smtClean="0"/>
          </a:p>
          <a:p>
            <a:pPr>
              <a:defRPr/>
            </a:pPr>
            <a:r>
              <a:rPr lang="en-US" dirty="0" smtClean="0"/>
              <a:t>To reproduce the picture effects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a:t>
            </a:r>
          </a:p>
          <a:p>
            <a:pPr marL="228600" indent="-228600">
              <a:buFont typeface="+mj-lt"/>
              <a:buAutoNum type="arabicPeriod"/>
              <a:defRPr/>
            </a:pPr>
            <a:r>
              <a:rPr lang="en-US" dirty="0" smtClean="0"/>
              <a:t>On the </a:t>
            </a:r>
            <a:r>
              <a:rPr lang="en-US" b="1" dirty="0" smtClean="0"/>
              <a:t>Insert</a:t>
            </a:r>
            <a:r>
              <a:rPr lang="en-US" dirty="0" smtClean="0"/>
              <a:t> tab, in the </a:t>
            </a:r>
            <a:r>
              <a:rPr lang="en-US" b="1" dirty="0" smtClean="0"/>
              <a:t>Illustrations</a:t>
            </a:r>
            <a:r>
              <a:rPr lang="en-US" dirty="0" smtClean="0"/>
              <a:t> group, click </a:t>
            </a:r>
            <a:r>
              <a:rPr lang="en-US" b="1" dirty="0" smtClean="0"/>
              <a:t>Picture</a:t>
            </a:r>
            <a:r>
              <a:rPr lang="en-US" dirty="0" smtClean="0"/>
              <a:t>. </a:t>
            </a:r>
          </a:p>
          <a:p>
            <a:pPr marL="228600" indent="-228600">
              <a:buFont typeface="+mj-lt"/>
              <a:buAutoNum type="arabicPeriod"/>
              <a:defRPr/>
            </a:pPr>
            <a:r>
              <a:rPr lang="en-US" dirty="0" smtClean="0"/>
              <a:t>In the </a:t>
            </a:r>
            <a:r>
              <a:rPr lang="en-US" b="1" dirty="0" smtClean="0"/>
              <a:t>Insert Picture</a:t>
            </a:r>
            <a:r>
              <a:rPr lang="en-US" dirty="0" smtClean="0"/>
              <a:t> dialog box, select a picture and then click </a:t>
            </a:r>
            <a:r>
              <a:rPr lang="en-US" b="1" dirty="0" smtClean="0"/>
              <a:t>Insert</a:t>
            </a:r>
            <a:r>
              <a:rPr lang="en-US" dirty="0" smtClean="0"/>
              <a:t>. </a:t>
            </a:r>
          </a:p>
          <a:p>
            <a:pPr marL="228600" indent="-228600">
              <a:buFont typeface="+mj-lt"/>
              <a:buAutoNum type="arabicPeriod"/>
              <a:defRPr/>
            </a:pPr>
            <a:r>
              <a:rPr lang="en-US" dirty="0" smtClean="0"/>
              <a:t>Select the picture. Under </a:t>
            </a:r>
            <a:r>
              <a:rPr lang="en-US" b="1" dirty="0" smtClean="0"/>
              <a:t>Picture Tools</a:t>
            </a:r>
            <a:r>
              <a:rPr lang="en-US" dirty="0" smtClean="0"/>
              <a:t>, on the </a:t>
            </a:r>
            <a:r>
              <a:rPr lang="en-US" b="1" dirty="0" smtClean="0"/>
              <a:t>Format</a:t>
            </a:r>
            <a:r>
              <a:rPr lang="en-US" dirty="0" smtClean="0"/>
              <a:t> tab, in the bottom right corner of the </a:t>
            </a:r>
            <a:r>
              <a:rPr lang="en-US" b="1" dirty="0" smtClean="0"/>
              <a:t>Size</a:t>
            </a:r>
            <a:r>
              <a:rPr lang="en-US" dirty="0" smtClean="0"/>
              <a:t> group, click the </a:t>
            </a:r>
            <a:r>
              <a:rPr lang="en-US" b="1" dirty="0" smtClean="0"/>
              <a:t>Size and Position </a:t>
            </a:r>
            <a:r>
              <a:rPr lang="en-US" dirty="0" smtClean="0"/>
              <a:t>dialog box launcher.</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Size and Position </a:t>
            </a:r>
            <a:r>
              <a:rPr lang="en-US" dirty="0" smtClean="0"/>
              <a:t> dialog box, on the </a:t>
            </a:r>
            <a:r>
              <a:rPr lang="en-US" b="1" dirty="0" smtClean="0"/>
              <a:t>Size</a:t>
            </a:r>
            <a:r>
              <a:rPr lang="en-US" dirty="0" smtClean="0"/>
              <a:t> tab, resize or crop the picture as needed so that under </a:t>
            </a:r>
            <a:r>
              <a:rPr lang="en-US" b="1" dirty="0" smtClean="0"/>
              <a:t>Size and rotate</a:t>
            </a:r>
            <a:r>
              <a:rPr lang="en-US" dirty="0" smtClean="0"/>
              <a:t>, the </a:t>
            </a:r>
            <a:r>
              <a:rPr lang="en-US" b="1" dirty="0" smtClean="0"/>
              <a:t>Height</a:t>
            </a:r>
            <a:r>
              <a:rPr lang="en-US" dirty="0" smtClean="0"/>
              <a:t> box is set to </a:t>
            </a:r>
            <a:r>
              <a:rPr lang="en-US" b="1" dirty="0" smtClean="0"/>
              <a:t>1.48”</a:t>
            </a:r>
            <a:r>
              <a:rPr lang="en-US" dirty="0" smtClean="0"/>
              <a:t> and the </a:t>
            </a:r>
            <a:r>
              <a:rPr lang="en-US" b="1" dirty="0" smtClean="0"/>
              <a:t>Width</a:t>
            </a:r>
            <a:r>
              <a:rPr lang="en-US" dirty="0" smtClean="0"/>
              <a:t> box is set to </a:t>
            </a:r>
            <a:r>
              <a:rPr lang="en-US" b="1" dirty="0" smtClean="0"/>
              <a:t>9.17”</a:t>
            </a:r>
            <a:r>
              <a:rPr lang="en-US" dirty="0" smtClean="0"/>
              <a:t>. Resize the picture under </a:t>
            </a:r>
            <a:r>
              <a:rPr lang="en-US" b="1" dirty="0" smtClean="0"/>
              <a:t>Size and rotate </a:t>
            </a:r>
            <a:r>
              <a:rPr lang="en-US" dirty="0" smtClean="0"/>
              <a:t>by entering values into the </a:t>
            </a:r>
            <a:r>
              <a:rPr lang="en-US" b="1" dirty="0" smtClean="0"/>
              <a:t>Height</a:t>
            </a:r>
            <a:r>
              <a:rPr lang="en-US" dirty="0" smtClean="0"/>
              <a:t> and </a:t>
            </a:r>
            <a:r>
              <a:rPr lang="en-US" b="1" dirty="0" smtClean="0"/>
              <a:t>Width</a:t>
            </a:r>
            <a:r>
              <a:rPr lang="en-US" dirty="0" smtClean="0"/>
              <a:t> boxes. Crop the picture under </a:t>
            </a:r>
            <a:r>
              <a:rPr lang="en-US" b="1" dirty="0" smtClean="0"/>
              <a:t>Crop from </a:t>
            </a:r>
            <a:r>
              <a:rPr lang="en-US" dirty="0" smtClean="0"/>
              <a:t>by entering values into the </a:t>
            </a:r>
            <a:r>
              <a:rPr lang="en-US" b="1" dirty="0" smtClean="0"/>
              <a:t>Left</a:t>
            </a:r>
            <a:r>
              <a:rPr lang="en-US" dirty="0" smtClean="0"/>
              <a:t>, </a:t>
            </a:r>
            <a:r>
              <a:rPr lang="en-US" b="1" dirty="0" smtClean="0"/>
              <a:t>Right</a:t>
            </a:r>
            <a:r>
              <a:rPr lang="en-US" dirty="0" smtClean="0"/>
              <a:t>, </a:t>
            </a:r>
            <a:r>
              <a:rPr lang="en-US" b="1" dirty="0" smtClean="0"/>
              <a:t>Top</a:t>
            </a:r>
            <a:r>
              <a:rPr lang="en-US" dirty="0" smtClean="0"/>
              <a:t>, and </a:t>
            </a:r>
            <a:r>
              <a:rPr lang="en-US" b="1" dirty="0" smtClean="0"/>
              <a:t>Bottom</a:t>
            </a:r>
            <a:r>
              <a:rPr lang="en-US" dirty="0" smtClean="0"/>
              <a:t> boxes. </a:t>
            </a:r>
          </a:p>
          <a:p>
            <a:pPr marL="228600" indent="-228600">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right pane, and then do the following:</a:t>
            </a:r>
          </a:p>
          <a:p>
            <a:pPr marL="685800" lvl="1" indent="-228600">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 </a:t>
            </a:r>
          </a:p>
          <a:p>
            <a:pPr marL="685800" lvl="1" indent="-228600">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Up </a:t>
            </a:r>
            <a:r>
              <a:rPr lang="en-US" dirty="0" smtClean="0"/>
              <a:t>(second row, second option from the left). </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25% </a:t>
            </a:r>
            <a:r>
              <a:rPr lang="en-US" dirty="0" smtClean="0"/>
              <a:t>(fourth row, first option from the left).</a:t>
            </a:r>
          </a:p>
          <a:p>
            <a:pPr marL="228600" indent="-228600">
              <a:buFont typeface="+mj-lt"/>
              <a:buAutoNum type="arabicPeriod"/>
              <a:defRPr/>
            </a:pPr>
            <a:r>
              <a:rPr lang="en-US" dirty="0" smtClean="0"/>
              <a:t>Also in the </a:t>
            </a:r>
            <a:r>
              <a:rPr lang="en-US" b="1" dirty="0" smtClean="0"/>
              <a:t>Format Shape </a:t>
            </a:r>
            <a:r>
              <a:rPr lang="en-US" dirty="0" smtClean="0"/>
              <a:t>dialog box, click </a:t>
            </a:r>
            <a:r>
              <a:rPr lang="en-US" b="1" dirty="0" smtClean="0"/>
              <a:t>Line Style </a:t>
            </a:r>
            <a:r>
              <a:rPr lang="en-US" dirty="0" smtClean="0"/>
              <a:t>in the left pane, and then in the right pane, in the </a:t>
            </a:r>
            <a:r>
              <a:rPr lang="en-US" b="1" dirty="0" smtClean="0"/>
              <a:t>Width box</a:t>
            </a:r>
            <a:r>
              <a:rPr lang="en-US" dirty="0" smtClean="0"/>
              <a:t>, enter </a:t>
            </a:r>
            <a:r>
              <a:rPr lang="en-US" b="1" dirty="0" smtClean="0"/>
              <a:t>1 pt</a:t>
            </a:r>
            <a:r>
              <a:rPr lang="en-US" dirty="0" smtClean="0"/>
              <a:t>. </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 Effects</a:t>
            </a:r>
            <a:r>
              <a:rPr lang="en-US" dirty="0" smtClean="0"/>
              <a:t>, point to </a:t>
            </a:r>
            <a:r>
              <a:rPr lang="en-US" b="1" dirty="0" smtClean="0"/>
              <a:t>Glow</a:t>
            </a:r>
            <a:r>
              <a:rPr lang="en-US" dirty="0" smtClean="0"/>
              <a:t>,</a:t>
            </a:r>
            <a:r>
              <a:rPr lang="en-US" b="1" dirty="0" smtClean="0"/>
              <a:t> </a:t>
            </a:r>
            <a:r>
              <a:rPr lang="en-US" dirty="0" smtClean="0"/>
              <a:t>and then do the following:</a:t>
            </a:r>
          </a:p>
          <a:p>
            <a:pPr marL="685800" lvl="1" indent="-228600">
              <a:buFont typeface="+mj-lt"/>
              <a:buAutoNum type="arabicPeriod"/>
              <a:defRPr/>
            </a:pPr>
            <a:r>
              <a:rPr lang="en-US" dirty="0" smtClean="0"/>
              <a:t>Under </a:t>
            </a:r>
            <a:r>
              <a:rPr lang="en-US" b="1" dirty="0" smtClean="0"/>
              <a:t>Glow Variations</a:t>
            </a:r>
            <a:r>
              <a:rPr lang="en-US" dirty="0" smtClean="0"/>
              <a:t>,</a:t>
            </a:r>
            <a:r>
              <a:rPr lang="en-US" b="1" dirty="0" smtClean="0"/>
              <a:t> </a:t>
            </a:r>
            <a:r>
              <a:rPr lang="en-US" dirty="0" smtClean="0"/>
              <a:t>select any option in the first row (5 pt glow options).</a:t>
            </a:r>
          </a:p>
          <a:p>
            <a:pPr marL="685800" lvl="1" indent="-228600">
              <a:buFont typeface="+mj-lt"/>
              <a:buAutoNum type="arabicPeriod"/>
              <a:defRPr/>
            </a:pPr>
            <a:r>
              <a:rPr lang="en-US" dirty="0" smtClean="0"/>
              <a:t>Point to </a:t>
            </a:r>
            <a:r>
              <a:rPr lang="en-US" b="1" dirty="0" smtClean="0"/>
              <a:t>More Glow Colors</a:t>
            </a:r>
            <a:r>
              <a:rPr lang="en-US" dirty="0" smtClean="0"/>
              <a:t>, and then under </a:t>
            </a:r>
            <a:r>
              <a:rPr lang="en-US" b="1" dirty="0" smtClean="0"/>
              <a:t>Theme Colors </a:t>
            </a:r>
            <a:r>
              <a:rPr lang="en-US" dirty="0" smtClean="0"/>
              <a:t>click </a:t>
            </a:r>
            <a:r>
              <a:rPr lang="en-US" b="1" dirty="0" smtClean="0"/>
              <a:t>White, Background 1, Darker 25%</a:t>
            </a:r>
            <a:r>
              <a:rPr lang="en-US" dirty="0" smtClean="0"/>
              <a:t> (fourth row, first option from the left).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Align Center</a:t>
            </a:r>
            <a:r>
              <a:rPr lang="en-US" dirty="0" smtClean="0"/>
              <a:t>.</a:t>
            </a:r>
          </a:p>
          <a:p>
            <a:pPr>
              <a:defRPr/>
            </a:pPr>
            <a:endParaRPr lang="en-US" dirty="0" smtClean="0"/>
          </a:p>
          <a:p>
            <a:pPr>
              <a:defRPr/>
            </a:pPr>
            <a:endParaRPr lang="en-US" dirty="0" smtClean="0"/>
          </a:p>
          <a:p>
            <a:pPr>
              <a:defRPr/>
            </a:pPr>
            <a:r>
              <a:rPr lang="en-US" dirty="0" smtClean="0"/>
              <a:t>To reproduce the first column heading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 </a:t>
            </a:r>
            <a:r>
              <a:rPr lang="en-US" dirty="0" smtClean="0"/>
              <a:t>(first option from the left). On the slide, drag to draw a rectangle.</a:t>
            </a:r>
          </a:p>
          <a:p>
            <a:pPr marL="228600" indent="-228600" eaLnBrk="1" fontAlgn="auto" hangingPunct="1">
              <a:lnSpc>
                <a:spcPct val="90000"/>
              </a:lnSpc>
              <a:spcBef>
                <a:spcPts val="0"/>
              </a:spcBef>
              <a:spcAft>
                <a:spcPts val="60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Shape Height</a:t>
            </a:r>
            <a:r>
              <a:rPr lang="en-US" dirty="0" smtClean="0"/>
              <a:t> box, enter </a:t>
            </a:r>
            <a:r>
              <a:rPr lang="en-US" b="1" dirty="0" smtClean="0"/>
              <a:t>1”</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Shape Width</a:t>
            </a:r>
            <a:r>
              <a:rPr lang="en-US" dirty="0" smtClean="0"/>
              <a:t> box, enter </a:t>
            </a:r>
            <a:r>
              <a:rPr lang="en-US" b="1" dirty="0" smtClean="0"/>
              <a:t>2.92”</a:t>
            </a:r>
            <a:r>
              <a:rPr lang="en-US" dirty="0" smtClean="0"/>
              <a:t>.</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 </a:t>
            </a:r>
            <a:r>
              <a:rPr lang="en-US" dirty="0" smtClean="0"/>
              <a:t>in the left pane, select </a:t>
            </a:r>
            <a:r>
              <a:rPr lang="en-US" b="1" dirty="0" smtClean="0"/>
              <a:t>Gradient fill </a:t>
            </a:r>
            <a:r>
              <a:rPr lang="en-US" dirty="0" smtClean="0"/>
              <a:t>in the right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32%</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a:t>
            </a:r>
            <a:r>
              <a:rPr lang="en-US" dirty="0" smtClean="0"/>
              <a:t>(first row, third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Darker 25% </a:t>
            </a:r>
            <a:r>
              <a:rPr lang="en-US" dirty="0" smtClean="0"/>
              <a:t>(third row, third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a:t>
            </a:r>
            <a:r>
              <a:rPr lang="en-US" b="1" dirty="0" smtClean="0"/>
              <a:t>Line Color </a:t>
            </a:r>
            <a:r>
              <a:rPr lang="en-US" dirty="0" smtClean="0"/>
              <a: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Up </a:t>
            </a:r>
            <a:r>
              <a:rPr lang="en-US" dirty="0" smtClean="0"/>
              <a:t>(second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25% </a:t>
            </a:r>
            <a:r>
              <a:rPr lang="en-US" dirty="0" smtClean="0"/>
              <a:t>(fourth row, 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right pane, in the </a:t>
            </a:r>
            <a:r>
              <a:rPr lang="en-US" b="1" dirty="0" smtClean="0"/>
              <a:t>Width </a:t>
            </a:r>
            <a:r>
              <a:rPr lang="en-US" dirty="0" smtClean="0"/>
              <a:t>box, enter </a:t>
            </a:r>
            <a:r>
              <a:rPr lang="en-US" b="1" dirty="0" smtClean="0"/>
              <a:t>1 pt</a:t>
            </a:r>
            <a:r>
              <a:rPr lang="en-US" dirty="0" smtClean="0"/>
              <a: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 Effects</a:t>
            </a:r>
            <a:r>
              <a:rPr lang="en-US" dirty="0" smtClean="0"/>
              <a:t>, point to </a:t>
            </a:r>
            <a:r>
              <a:rPr lang="en-US" b="1" dirty="0" smtClean="0"/>
              <a:t>Glow</a:t>
            </a:r>
            <a:r>
              <a:rPr lang="en-US" dirty="0" smtClean="0"/>
              <a:t>, and then do the following:</a:t>
            </a:r>
          </a:p>
          <a:p>
            <a:pPr marL="685800" lvl="1" indent="-228600">
              <a:buFont typeface="Arial" pitchFamily="34" charset="0"/>
              <a:buChar char="•"/>
              <a:defRPr/>
            </a:pPr>
            <a:r>
              <a:rPr lang="en-US" dirty="0" smtClean="0"/>
              <a:t>Under </a:t>
            </a:r>
            <a:r>
              <a:rPr lang="en-US" b="1" dirty="0" smtClean="0"/>
              <a:t>Glow Variations</a:t>
            </a:r>
            <a:r>
              <a:rPr lang="en-US" dirty="0" smtClean="0"/>
              <a:t>,</a:t>
            </a:r>
            <a:r>
              <a:rPr lang="en-US" b="1" dirty="0" smtClean="0"/>
              <a:t> </a:t>
            </a:r>
            <a:r>
              <a:rPr lang="en-US" dirty="0" smtClean="0"/>
              <a:t>select any option in the first row (5 pt glow options).</a:t>
            </a:r>
          </a:p>
          <a:p>
            <a:pPr marL="685800" lvl="1" indent="-228600">
              <a:buFont typeface="Arial" pitchFamily="34" charset="0"/>
              <a:buChar char="•"/>
              <a:defRPr/>
            </a:pPr>
            <a:r>
              <a:rPr lang="en-US" dirty="0" smtClean="0"/>
              <a:t>Point to </a:t>
            </a:r>
            <a:r>
              <a:rPr lang="en-US" b="1" dirty="0" smtClean="0"/>
              <a:t>More Glow Colors</a:t>
            </a:r>
            <a:r>
              <a:rPr lang="en-US" dirty="0" smtClean="0"/>
              <a:t>, and then under </a:t>
            </a:r>
            <a:r>
              <a:rPr lang="en-US" b="1" dirty="0" smtClean="0"/>
              <a:t>Theme Colors </a:t>
            </a:r>
            <a:r>
              <a:rPr lang="en-US" dirty="0" smtClean="0"/>
              <a:t>click </a:t>
            </a:r>
            <a:r>
              <a:rPr lang="en-US" b="1" dirty="0" smtClean="0"/>
              <a:t>White, Background 1, Darker 25%</a:t>
            </a:r>
            <a:r>
              <a:rPr lang="en-US" dirty="0" smtClean="0"/>
              <a:t> (fourth row, 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On the slide, right-click the rectangle and then click </a:t>
            </a:r>
            <a:r>
              <a:rPr lang="en-US" b="1" dirty="0" smtClean="0"/>
              <a:t>Edit Text</a:t>
            </a:r>
            <a:r>
              <a:rPr lang="en-US" dirty="0" smtClean="0"/>
              <a:t>. </a:t>
            </a:r>
          </a:p>
          <a:p>
            <a:pPr marL="228600" indent="-228600" eaLnBrk="1" fontAlgn="auto" hangingPunct="1">
              <a:spcBef>
                <a:spcPts val="0"/>
              </a:spcBef>
              <a:spcAft>
                <a:spcPts val="0"/>
              </a:spcAft>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Gill Sans MT </a:t>
            </a:r>
            <a:r>
              <a:rPr lang="en-US" dirty="0" smtClean="0"/>
              <a:t>from the </a:t>
            </a:r>
            <a:r>
              <a:rPr lang="en-US" b="1" dirty="0" smtClean="0"/>
              <a:t>Font</a:t>
            </a:r>
            <a:r>
              <a:rPr lang="en-US" dirty="0" smtClean="0"/>
              <a:t> list and then select </a:t>
            </a:r>
            <a:r>
              <a:rPr lang="en-US" b="1" dirty="0" smtClean="0"/>
              <a:t>24</a:t>
            </a:r>
            <a:r>
              <a:rPr lang="en-US" dirty="0" smtClean="0"/>
              <a:t> from the </a:t>
            </a:r>
            <a:r>
              <a:rPr lang="en-US" b="1" dirty="0" smtClean="0"/>
              <a:t>Font Size </a:t>
            </a:r>
            <a:r>
              <a:rPr lang="en-US" dirty="0" smtClean="0"/>
              <a:t>list.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Align Text Left</a:t>
            </a:r>
            <a:r>
              <a:rPr lang="en-US" dirty="0" smtClean="0"/>
              <a:t> to align the text left within the text box.</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Tan, Background 2, Darker 75% </a:t>
            </a:r>
            <a:r>
              <a:rPr lang="en-US" dirty="0" smtClean="0"/>
              <a:t>(fifth row, third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Text Box</a:t>
            </a:r>
            <a:r>
              <a:rPr lang="en-US" dirty="0" smtClean="0"/>
              <a:t> in the left pane. In the right pane, under </a:t>
            </a:r>
            <a:r>
              <a:rPr lang="en-US" b="1" dirty="0" smtClean="0"/>
              <a:t>Internal margin</a:t>
            </a:r>
            <a:r>
              <a:rPr lang="en-US" dirty="0" smtClean="0"/>
              <a:t>, enter </a:t>
            </a:r>
            <a:r>
              <a:rPr lang="en-US" b="1" dirty="0" smtClean="0"/>
              <a:t>1”</a:t>
            </a:r>
            <a:r>
              <a:rPr lang="en-US" dirty="0" smtClean="0"/>
              <a:t> in the </a:t>
            </a:r>
            <a:r>
              <a:rPr lang="en-US" b="1" dirty="0" smtClean="0"/>
              <a:t>Left</a:t>
            </a:r>
            <a:r>
              <a:rPr lang="en-US" dirty="0" smtClean="0"/>
              <a:t> box to increase the left margin in the rectangle to accommodate the embossed number.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Lines</a:t>
            </a:r>
            <a:r>
              <a:rPr lang="en-US" dirty="0" smtClean="0"/>
              <a:t>, click </a:t>
            </a:r>
            <a:r>
              <a:rPr lang="en-US" b="1" dirty="0" smtClean="0"/>
              <a:t>Line </a:t>
            </a:r>
            <a:r>
              <a:rPr lang="en-US" dirty="0" smtClean="0"/>
              <a:t>(first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Press and hold SHIFT, and then on the slide, drag to draw a straight, vertical line. </a:t>
            </a:r>
          </a:p>
          <a:p>
            <a:pPr marL="228600" indent="-228600" eaLnBrk="1" fontAlgn="auto" hangingPunct="1">
              <a:lnSpc>
                <a:spcPct val="90000"/>
              </a:lnSpc>
              <a:spcBef>
                <a:spcPts val="0"/>
              </a:spcBef>
              <a:spcAft>
                <a:spcPts val="60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 </a:t>
            </a:r>
            <a:r>
              <a:rPr lang="en-US" dirty="0" smtClean="0"/>
              <a:t>group, in the </a:t>
            </a:r>
            <a:r>
              <a:rPr lang="en-US" b="1" dirty="0" smtClean="0"/>
              <a:t>Width</a:t>
            </a:r>
            <a:r>
              <a:rPr lang="en-US" dirty="0" smtClean="0"/>
              <a:t> box, enter </a:t>
            </a:r>
            <a:r>
              <a:rPr lang="en-US" b="1" dirty="0" smtClean="0"/>
              <a:t>0.75”</a:t>
            </a:r>
            <a:r>
              <a:rPr lang="en-US" dirty="0" smtClean="0"/>
              <a:t>.</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Line Style </a:t>
            </a:r>
            <a:r>
              <a:rPr lang="en-US" dirty="0" smtClean="0"/>
              <a:t>in the left pane, and then do the following in the right pane:</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Width</a:t>
            </a:r>
            <a:r>
              <a:rPr lang="en-US" dirty="0" smtClean="0"/>
              <a:t> box, enter </a:t>
            </a:r>
            <a:r>
              <a:rPr lang="en-US" b="1" dirty="0" smtClean="0"/>
              <a:t>2.25 pt</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Dash type</a:t>
            </a:r>
            <a:r>
              <a:rPr lang="en-US" dirty="0" smtClean="0"/>
              <a:t>, and then click </a:t>
            </a:r>
            <a:r>
              <a:rPr lang="en-US" b="1" dirty="0" smtClean="0"/>
              <a:t>Round Dot </a:t>
            </a:r>
            <a:r>
              <a:rPr lang="en-US" dirty="0" smtClean="0"/>
              <a:t>(second option from the top). </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Shapes </a:t>
            </a:r>
            <a:r>
              <a:rPr lang="en-US" dirty="0" smtClean="0"/>
              <a:t>dialog box, click </a:t>
            </a:r>
            <a:r>
              <a:rPr lang="en-US" b="1" dirty="0" smtClean="0"/>
              <a:t>Line Color </a:t>
            </a:r>
            <a:r>
              <a:rPr lang="en-US" dirty="0" smtClean="0"/>
              <a:t>in the left pane. In the right pane, click the button next to Color, and then under Theme Colors click </a:t>
            </a:r>
            <a:r>
              <a:rPr lang="en-US" b="1" dirty="0" smtClean="0"/>
              <a:t>White, Background 1</a:t>
            </a:r>
            <a:r>
              <a:rPr lang="en-US" dirty="0" smtClean="0"/>
              <a:t> (first row, first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slide, drag the line onto the rectangle, just left of the text box.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Insert</a:t>
            </a:r>
            <a:r>
              <a:rPr lang="en-US" dirty="0" smtClean="0"/>
              <a:t> tab, in the </a:t>
            </a:r>
            <a:r>
              <a:rPr lang="en-US" b="1" dirty="0" smtClean="0"/>
              <a:t>Text</a:t>
            </a:r>
            <a:r>
              <a:rPr lang="en-US" dirty="0" smtClean="0"/>
              <a:t> box, click </a:t>
            </a:r>
            <a:r>
              <a:rPr lang="en-US" b="1" dirty="0" smtClean="0"/>
              <a:t>Text Box </a:t>
            </a:r>
            <a:r>
              <a:rPr lang="en-US" dirty="0" smtClean="0"/>
              <a:t>and then on the slide, drag to draw another text box. </a:t>
            </a:r>
          </a:p>
          <a:p>
            <a:pPr marL="228600" indent="-228600" eaLnBrk="1" fontAlgn="auto" hangingPunct="1">
              <a:spcBef>
                <a:spcPts val="0"/>
              </a:spcBef>
              <a:spcAft>
                <a:spcPts val="0"/>
              </a:spcAft>
              <a:buFont typeface="+mj-lt"/>
              <a:buAutoNum type="arabicPeriod"/>
              <a:defRPr/>
            </a:pPr>
            <a:r>
              <a:rPr lang="en-US" dirty="0" smtClean="0"/>
              <a:t>Enter </a:t>
            </a:r>
            <a:r>
              <a:rPr lang="en-US" b="1" dirty="0" smtClean="0"/>
              <a:t>1</a:t>
            </a:r>
            <a:r>
              <a:rPr lang="en-US" dirty="0" smtClean="0"/>
              <a: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Calisto MT </a:t>
            </a:r>
            <a:r>
              <a:rPr lang="en-US" dirty="0" smtClean="0"/>
              <a:t>from the </a:t>
            </a:r>
            <a:r>
              <a:rPr lang="en-US" b="1" dirty="0" smtClean="0"/>
              <a:t>Font</a:t>
            </a:r>
            <a:r>
              <a:rPr lang="en-US" dirty="0" smtClean="0"/>
              <a:t> list and then enter </a:t>
            </a:r>
            <a:r>
              <a:rPr lang="en-US" b="1" dirty="0" smtClean="0"/>
              <a:t>50</a:t>
            </a:r>
            <a:r>
              <a:rPr lang="en-US" dirty="0" smtClean="0"/>
              <a:t> in the </a:t>
            </a:r>
            <a:r>
              <a:rPr lang="en-US" b="1" dirty="0" smtClean="0"/>
              <a:t>Font Size </a:t>
            </a:r>
            <a:r>
              <a:rPr lang="en-US" dirty="0" smtClean="0"/>
              <a:t>box.</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 </a:t>
            </a:r>
            <a:r>
              <a:rPr lang="en-US" dirty="0" smtClean="0"/>
              <a:t>to center the text within the text box.</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Tan, Background 2, Darker 25% </a:t>
            </a:r>
            <a:r>
              <a:rPr lang="en-US" dirty="0" smtClean="0"/>
              <a:t>(third row, third option from the left). </a:t>
            </a:r>
          </a:p>
          <a:p>
            <a:pPr marL="228600" indent="-228600" eaLnBrk="1" fontAlgn="auto" hangingPunct="1">
              <a:spcBef>
                <a:spcPts val="0"/>
              </a:spcBef>
              <a:spcAft>
                <a:spcPts val="0"/>
              </a:spcAft>
              <a:buFont typeface="+mj-lt"/>
              <a:buAutoNum type="arabicPeriod"/>
              <a:defRPr/>
            </a:pPr>
            <a:r>
              <a:rPr lang="en-US" dirty="0" smtClean="0"/>
              <a:t>Drag the text box onto the rectangle, left of the dotted vertical line.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a:t>
            </a:r>
            <a:r>
              <a:rPr lang="en-US" dirty="0" smtClean="0"/>
              <a:t> </a:t>
            </a:r>
            <a:r>
              <a:rPr lang="en-US" b="1" dirty="0" smtClean="0"/>
              <a:t>and Visibility </a:t>
            </a:r>
            <a:r>
              <a:rPr lang="en-US" dirty="0" smtClean="0"/>
              <a:t>pane, press and hold CTRL to select the text box, line, and rectangle.</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Align Middle</a:t>
            </a:r>
            <a:r>
              <a:rPr lang="en-US" dirty="0" smtClean="0"/>
              <a:t>. </a:t>
            </a:r>
          </a:p>
          <a:p>
            <a:pPr>
              <a:defRPr/>
            </a:pPr>
            <a:endParaRPr lang="en-US" dirty="0" smtClean="0"/>
          </a:p>
          <a:p>
            <a:pPr>
              <a:defRPr/>
            </a:pPr>
            <a:endParaRPr lang="en-US" dirty="0" smtClean="0"/>
          </a:p>
          <a:p>
            <a:pPr marL="228600" lvl="1" indent="-228600">
              <a:spcAft>
                <a:spcPts val="200"/>
              </a:spcAft>
              <a:buFont typeface="+mj-lt"/>
              <a:buNone/>
              <a:defRPr/>
            </a:pPr>
            <a:r>
              <a:rPr lang="en-US" dirty="0" smtClean="0"/>
              <a:t>To reproduce the other column headings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a:t>
            </a:r>
            <a:r>
              <a:rPr lang="en-US" dirty="0" smtClean="0"/>
              <a:t> </a:t>
            </a:r>
            <a:r>
              <a:rPr lang="en-US" b="1" dirty="0" smtClean="0"/>
              <a:t>and Visibility </a:t>
            </a:r>
            <a:r>
              <a:rPr lang="en-US" dirty="0" smtClean="0"/>
              <a:t>pane, press and hold CTRL to select the text box, line, and rectangle.</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and then under </a:t>
            </a:r>
            <a:r>
              <a:rPr lang="en-US" b="1" dirty="0" smtClean="0"/>
              <a:t>Group Objects </a:t>
            </a:r>
            <a:r>
              <a:rPr lang="en-US" dirty="0" smtClean="0"/>
              <a:t>click </a:t>
            </a:r>
            <a:r>
              <a:rPr lang="en-US" b="1" dirty="0" smtClean="0"/>
              <a:t>Group</a:t>
            </a:r>
            <a:r>
              <a:rPr lang="en-US" dirty="0" smtClean="0"/>
              <a:t>.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Clipboard </a:t>
            </a:r>
            <a:r>
              <a:rPr lang="en-US" dirty="0" smtClean="0"/>
              <a:t>group, click the arrow under </a:t>
            </a:r>
            <a:r>
              <a:rPr lang="en-US" b="1" dirty="0" smtClean="0"/>
              <a:t>Paste, </a:t>
            </a:r>
            <a:r>
              <a:rPr lang="en-US" dirty="0" smtClean="0"/>
              <a:t>and then click </a:t>
            </a:r>
            <a:r>
              <a:rPr lang="en-US" b="1" dirty="0" smtClean="0"/>
              <a:t>Duplicate</a:t>
            </a:r>
            <a:r>
              <a:rPr lang="en-US" dirty="0" smtClean="0"/>
              <a:t>. Repeat the process until you have a total of three groups of shapes.</a:t>
            </a:r>
          </a:p>
          <a:p>
            <a:pPr marL="228600" indent="-228600" eaLnBrk="1" fontAlgn="auto" hangingPunct="1">
              <a:spcBef>
                <a:spcPts val="0"/>
              </a:spcBef>
              <a:spcAft>
                <a:spcPts val="0"/>
              </a:spcAft>
              <a:buFont typeface="+mj-lt"/>
              <a:buAutoNum type="arabicPeriod"/>
              <a:defRPr/>
            </a:pPr>
            <a:r>
              <a:rPr lang="en-US" dirty="0" smtClean="0"/>
              <a:t>Select each group in the </a:t>
            </a:r>
            <a:r>
              <a:rPr lang="en-US" b="1" dirty="0" smtClean="0"/>
              <a:t>Selection and Visibility</a:t>
            </a:r>
            <a:r>
              <a:rPr lang="en-US" dirty="0" smtClean="0"/>
              <a:t> pane and drag it on the slide to form a row under the picture. </a:t>
            </a:r>
          </a:p>
          <a:p>
            <a:pPr marL="228600" indent="-228600" eaLnBrk="1" fontAlgn="auto" hangingPunct="1">
              <a:spcBef>
                <a:spcPts val="0"/>
              </a:spcBef>
              <a:spcAft>
                <a:spcPts val="0"/>
              </a:spcAft>
              <a:buFont typeface="+mj-lt"/>
              <a:buAutoNum type="arabicPeriod"/>
              <a:defRPr/>
            </a:pPr>
            <a:r>
              <a:rPr lang="en-US" dirty="0" smtClean="0"/>
              <a:t>Also in the </a:t>
            </a:r>
            <a:r>
              <a:rPr lang="en-US" b="1" dirty="0" smtClean="0"/>
              <a:t>Selection and Visibility</a:t>
            </a:r>
            <a:r>
              <a:rPr lang="en-US" dirty="0" smtClean="0"/>
              <a:t> pane, press and hold CTRL and select all three groups.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a:t>
            </a:r>
            <a:r>
              <a:rPr lang="en-US" b="1" dirty="0" smtClean="0"/>
              <a:t> </a:t>
            </a:r>
            <a:r>
              <a:rPr lang="en-US" dirty="0" smtClean="0"/>
              <a:t>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 </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Distribute Horizontally</a:t>
            </a:r>
            <a:r>
              <a:rPr lang="en-US" dirty="0" smtClean="0"/>
              <a:t>. </a:t>
            </a:r>
          </a:p>
          <a:p>
            <a:pPr marL="228600" lvl="1" indent="-228600" eaLnBrk="1" fontAlgn="auto" hangingPunct="1">
              <a:spcBef>
                <a:spcPts val="0"/>
              </a:spcBef>
              <a:spcAft>
                <a:spcPts val="0"/>
              </a:spcAft>
              <a:buFont typeface="+mj-lt"/>
              <a:buAutoNum type="arabicPeriod" startAt="7"/>
              <a:defRPr/>
            </a:pPr>
            <a:r>
              <a:rPr lang="en-US" dirty="0" smtClean="0"/>
              <a:t>To change the numbers in the duplicate text boxes (second and third from the left), click in each text box and edit the text. </a:t>
            </a:r>
          </a:p>
          <a:p>
            <a:pPr marL="228600" indent="-228600">
              <a:buFont typeface="+mj-lt"/>
              <a:buAutoNum type="arabicPeriod"/>
              <a:defRPr/>
            </a:pPr>
            <a:endParaRPr lang="en-US" dirty="0" smtClean="0"/>
          </a:p>
          <a:p>
            <a:pPr marL="228600" indent="-228600">
              <a:buFont typeface="+mj-lt"/>
              <a:buAutoNum type="arabicPeriod"/>
              <a:defRPr/>
            </a:pPr>
            <a:endParaRPr lang="en-US" dirty="0" smtClean="0"/>
          </a:p>
          <a:p>
            <a:pPr>
              <a:defRPr/>
            </a:pPr>
            <a:r>
              <a:rPr lang="en-US" dirty="0" smtClean="0"/>
              <a:t>To reproduce the first column (the “subtext” portion) on this slide, do the following:</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a:t>
            </a:r>
            <a:r>
              <a:rPr lang="en-US" dirty="0" smtClean="0"/>
              <a:t> (first option from the left). </a:t>
            </a:r>
          </a:p>
          <a:p>
            <a:pPr marL="228600" indent="-228600">
              <a:buFont typeface="+mj-lt"/>
              <a:buAutoNum type="arabicPeriod"/>
              <a:defRPr/>
            </a:pPr>
            <a:r>
              <a:rPr lang="en-US" dirty="0" smtClean="0"/>
              <a:t>On the slide, drag to draw the rectangle so that the top edge is just below the first column heading and the bottom edge is at the bottom of the slide. </a:t>
            </a:r>
          </a:p>
          <a:p>
            <a:pPr marL="228600" indent="-228600">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in the </a:t>
            </a:r>
            <a:r>
              <a:rPr lang="en-US" b="1" dirty="0" smtClean="0"/>
              <a:t>Shape Width </a:t>
            </a:r>
            <a:r>
              <a:rPr lang="en-US" dirty="0" smtClean="0"/>
              <a:t>box, enter </a:t>
            </a:r>
            <a:r>
              <a:rPr lang="en-US" b="1" dirty="0" smtClean="0"/>
              <a:t>2.92”</a:t>
            </a:r>
            <a:r>
              <a:rPr lang="en-US" dirty="0" smtClean="0"/>
              <a:t> so that the subtext column is the same width as the column heading above it. </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the arrow next to </a:t>
            </a:r>
            <a:r>
              <a:rPr lang="en-US" b="1" dirty="0" smtClean="0"/>
              <a:t>Shape Outline</a:t>
            </a:r>
            <a:r>
              <a:rPr lang="en-US" dirty="0" smtClean="0"/>
              <a:t>, and then click </a:t>
            </a:r>
            <a:r>
              <a:rPr lang="en-US" b="1" dirty="0" smtClean="0"/>
              <a:t>No Outline</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 </a:t>
            </a:r>
            <a:r>
              <a:rPr lang="en-US" dirty="0" smtClean="0"/>
              <a:t>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a:t>
            </a:r>
            <a:r>
              <a:rPr lang="en-US" dirty="0" smtClean="0"/>
              <a:t> in the left pane, select </a:t>
            </a:r>
            <a:r>
              <a:rPr lang="en-US" b="1" dirty="0" smtClean="0"/>
              <a:t>Gradient fill </a:t>
            </a:r>
            <a:r>
              <a:rPr lang="en-US" dirty="0" smtClean="0"/>
              <a:t>in the right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three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1143000" lvl="2" indent="-228600">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 </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50%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Darker 25% </a:t>
            </a:r>
            <a:r>
              <a:rPr lang="en-US" dirty="0" smtClean="0"/>
              <a:t>(third row, third option from the left).</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25%</a:t>
            </a:r>
            <a:r>
              <a:rPr lang="en-US" dirty="0" smtClean="0"/>
              <a:t>. </a:t>
            </a:r>
          </a:p>
          <a:p>
            <a:pPr marL="685800" lvl="1" indent="-228600">
              <a:buFont typeface="Arial" pitchFamily="34" charset="0"/>
              <a:buChar char="•"/>
              <a:defRPr/>
            </a:pPr>
            <a:r>
              <a:rPr lang="en-US" dirty="0" smtClean="0"/>
              <a:t>Select </a:t>
            </a:r>
            <a:r>
              <a:rPr lang="en-US" b="1" dirty="0" smtClean="0"/>
              <a:t>Stop 3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 </a:t>
            </a:r>
          </a:p>
          <a:p>
            <a:pPr marL="228600" indent="-228600" eaLnBrk="1" fontAlgn="auto" hangingPunct="1">
              <a:lnSpc>
                <a:spcPct val="90000"/>
              </a:lnSpc>
              <a:spcBef>
                <a:spcPts val="0"/>
              </a:spcBef>
              <a:spcAft>
                <a:spcPts val="600"/>
              </a:spcAft>
              <a:buFont typeface="+mj-lt"/>
              <a:buAutoNum type="arabicPeriod"/>
              <a:defRPr/>
            </a:pPr>
            <a:r>
              <a:rPr lang="en-US" dirty="0" smtClean="0"/>
              <a:t>On the slide, right-click the column and then click </a:t>
            </a:r>
            <a:r>
              <a:rPr lang="en-US" b="1" dirty="0" smtClean="0"/>
              <a:t>Edit Text</a:t>
            </a:r>
            <a:r>
              <a:rPr lang="en-US" dirty="0" smtClean="0"/>
              <a:t>. </a:t>
            </a:r>
          </a:p>
          <a:p>
            <a:pPr marL="228600" indent="-228600" eaLnBrk="1" fontAlgn="auto" hangingPunct="1">
              <a:spcBef>
                <a:spcPts val="0"/>
              </a:spcBef>
              <a:spcAft>
                <a:spcPts val="0"/>
              </a:spcAft>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Gill Sans MT </a:t>
            </a:r>
            <a:r>
              <a:rPr lang="en-US" dirty="0" smtClean="0"/>
              <a:t>from the </a:t>
            </a:r>
            <a:r>
              <a:rPr lang="en-US" b="1" dirty="0" smtClean="0"/>
              <a:t>Font</a:t>
            </a:r>
            <a:r>
              <a:rPr lang="en-US" dirty="0" smtClean="0"/>
              <a:t> list and then enter </a:t>
            </a:r>
            <a:r>
              <a:rPr lang="en-US" b="1" dirty="0" smtClean="0"/>
              <a:t>22</a:t>
            </a:r>
            <a:r>
              <a:rPr lang="en-US" dirty="0" smtClean="0"/>
              <a:t> in the </a:t>
            </a:r>
            <a:r>
              <a:rPr lang="en-US" b="1" dirty="0" smtClean="0"/>
              <a:t>Font Size </a:t>
            </a:r>
            <a:r>
              <a:rPr lang="en-US" dirty="0" smtClean="0"/>
              <a:t>box.</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 </a:t>
            </a:r>
            <a:r>
              <a:rPr lang="en-US" dirty="0" smtClean="0"/>
              <a:t>to center the text within the rectangle.</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White, Background 1, Darker 50% </a:t>
            </a:r>
            <a:r>
              <a:rPr lang="en-US" dirty="0" smtClean="0"/>
              <a:t>(sixth row, first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Text Box</a:t>
            </a:r>
            <a:r>
              <a:rPr lang="en-US" dirty="0" smtClean="0"/>
              <a:t> in the left pane. In the right pane, under </a:t>
            </a:r>
            <a:r>
              <a:rPr lang="en-US" b="1" dirty="0" smtClean="0"/>
              <a:t>Text layout</a:t>
            </a:r>
            <a:r>
              <a:rPr lang="en-US" dirty="0" smtClean="0"/>
              <a:t>, in the </a:t>
            </a:r>
            <a:r>
              <a:rPr lang="en-US" b="1" dirty="0" smtClean="0"/>
              <a:t>Vertical Alignment </a:t>
            </a:r>
            <a:r>
              <a:rPr lang="en-US" dirty="0" smtClean="0"/>
              <a:t>list, select </a:t>
            </a:r>
            <a:r>
              <a:rPr lang="en-US" b="1" dirty="0" smtClean="0"/>
              <a:t>Top</a:t>
            </a:r>
            <a:r>
              <a:rPr lang="en-US" dirty="0" smtClean="0"/>
              <a:t>. </a:t>
            </a:r>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eaLnBrk="1" fontAlgn="auto" hangingPunct="1">
              <a:lnSpc>
                <a:spcPct val="90000"/>
              </a:lnSpc>
              <a:spcBef>
                <a:spcPts val="0"/>
              </a:spcBef>
              <a:spcAft>
                <a:spcPts val="600"/>
              </a:spcAft>
              <a:buFont typeface="+mj-lt"/>
              <a:buNone/>
              <a:defRPr/>
            </a:pPr>
            <a:r>
              <a:rPr lang="en-US" dirty="0" smtClean="0"/>
              <a:t>To reproduce the other columns (the “subtext” portion)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Select the first “subtext” rectangle.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Paste</a:t>
            </a:r>
            <a:r>
              <a:rPr lang="en-US" dirty="0" smtClean="0"/>
              <a:t>, and then click </a:t>
            </a:r>
            <a:r>
              <a:rPr lang="en-US" b="1" dirty="0" smtClean="0"/>
              <a:t>Duplicate</a:t>
            </a:r>
            <a:r>
              <a:rPr lang="en-US" dirty="0" smtClean="0"/>
              <a:t>. Repeat the process until you have a total of three “subtext” rectangles.</a:t>
            </a:r>
          </a:p>
          <a:p>
            <a:pPr marL="228600" indent="-228600" eaLnBrk="1" fontAlgn="auto" hangingPunct="1">
              <a:lnSpc>
                <a:spcPct val="90000"/>
              </a:lnSpc>
              <a:spcBef>
                <a:spcPts val="0"/>
              </a:spcBef>
              <a:spcAft>
                <a:spcPts val="600"/>
              </a:spcAft>
              <a:buFont typeface="+mj-lt"/>
              <a:buAutoNum type="arabicPeriod"/>
              <a:defRPr/>
            </a:pPr>
            <a:r>
              <a:rPr lang="en-US" dirty="0" smtClean="0"/>
              <a:t>Drag each duplicate on the slide to form a row under the “text heading” rectangles. </a:t>
            </a:r>
          </a:p>
          <a:p>
            <a:pPr marL="228600" indent="-228600" eaLnBrk="1" fontAlgn="auto" hangingPunct="1">
              <a:lnSpc>
                <a:spcPct val="90000"/>
              </a:lnSpc>
              <a:spcBef>
                <a:spcPts val="0"/>
              </a:spcBef>
              <a:spcAft>
                <a:spcPts val="600"/>
              </a:spcAft>
              <a:buFont typeface="+mj-lt"/>
              <a:buAutoNum type="arabicPeriod"/>
              <a:defRPr/>
            </a:pPr>
            <a:r>
              <a:rPr lang="en-US" dirty="0" smtClean="0"/>
              <a:t>Press and hold SHIFT and select all three “subtext” rectangles.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Distribute Horizontally</a:t>
            </a:r>
            <a:r>
              <a:rPr lang="en-US" dirty="0" smtClean="0"/>
              <a:t>. </a:t>
            </a:r>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a:buFont typeface="+mj-lt"/>
              <a:buNone/>
              <a:defRPr/>
            </a:pPr>
            <a:endParaRPr lang="en-US" dirty="0" smtClean="0"/>
          </a:p>
          <a:p>
            <a:pPr>
              <a:defRPr/>
            </a:pPr>
            <a:r>
              <a:rPr lang="en-US" dirty="0" smtClean="0"/>
              <a:t>To reproduce the background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right pane, and then do the following:</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Type</a:t>
            </a:r>
            <a:r>
              <a:rPr lang="en-US" dirty="0" smtClean="0"/>
              <a:t> list, select </a:t>
            </a:r>
            <a:r>
              <a:rPr lang="en-US" b="1" dirty="0" smtClean="0"/>
              <a:t>Radial</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From Center </a:t>
            </a:r>
            <a:r>
              <a:rPr lang="en-US" dirty="0" smtClean="0"/>
              <a:t>(third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a:t>
            </a:r>
            <a:r>
              <a:rPr lang="en-US" dirty="0" smtClean="0"/>
              <a:t>(first row, third option from the left).</a:t>
            </a:r>
          </a:p>
          <a:p>
            <a:pPr>
              <a:defRPr/>
            </a:pPr>
            <a:endParaRPr lang="en-US" dirty="0" smtClean="0"/>
          </a:p>
        </p:txBody>
      </p:sp>
      <p:sp>
        <p:nvSpPr>
          <p:cNvPr id="41987" name="Slide Image Placeholder 5"/>
          <p:cNvSpPr>
            <a:spLocks noGrp="1" noRot="1" noChangeAspect="1" noTextEdit="1"/>
          </p:cNvSpPr>
          <p:nvPr>
            <p:ph type="sldImg"/>
          </p:nvPr>
        </p:nvSpPr>
        <p:spPr bwMode="auto">
          <a:xfrm>
            <a:off x="533400" y="460375"/>
            <a:ext cx="3144838" cy="2359025"/>
          </a:xfrm>
          <a:ln>
            <a:solidFill>
              <a:srgbClr val="000000"/>
            </a:solidFill>
            <a:miter lim="800000"/>
            <a:headEnd/>
            <a:tailEnd/>
          </a:ln>
          <a:extLst/>
        </p:spPr>
      </p:sp>
    </p:spTree>
    <p:extLst>
      <p:ext uri="{BB962C8B-B14F-4D97-AF65-F5344CB8AC3E}">
        <p14:creationId xmlns:p14="http://schemas.microsoft.com/office/powerpoint/2010/main" val="2271215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37</a:t>
            </a:fld>
            <a:endParaRPr lang="en-US"/>
          </a:p>
        </p:txBody>
      </p:sp>
    </p:spTree>
    <p:extLst>
      <p:ext uri="{BB962C8B-B14F-4D97-AF65-F5344CB8AC3E}">
        <p14:creationId xmlns:p14="http://schemas.microsoft.com/office/powerpoint/2010/main" val="71198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38</a:t>
            </a:fld>
            <a:endParaRPr lang="en-US"/>
          </a:p>
        </p:txBody>
      </p:sp>
    </p:spTree>
    <p:extLst>
      <p:ext uri="{BB962C8B-B14F-4D97-AF65-F5344CB8AC3E}">
        <p14:creationId xmlns:p14="http://schemas.microsoft.com/office/powerpoint/2010/main" val="911122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40</a:t>
            </a:fld>
            <a:endParaRPr lang="en-US"/>
          </a:p>
        </p:txBody>
      </p:sp>
    </p:spTree>
    <p:extLst>
      <p:ext uri="{BB962C8B-B14F-4D97-AF65-F5344CB8AC3E}">
        <p14:creationId xmlns:p14="http://schemas.microsoft.com/office/powerpoint/2010/main" val="3136813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41</a:t>
            </a:fld>
            <a:endParaRPr lang="en-US"/>
          </a:p>
        </p:txBody>
      </p:sp>
    </p:spTree>
    <p:extLst>
      <p:ext uri="{BB962C8B-B14F-4D97-AF65-F5344CB8AC3E}">
        <p14:creationId xmlns:p14="http://schemas.microsoft.com/office/powerpoint/2010/main" val="2753408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42</a:t>
            </a:fld>
            <a:endParaRPr lang="en-US"/>
          </a:p>
        </p:txBody>
      </p:sp>
    </p:spTree>
    <p:extLst>
      <p:ext uri="{BB962C8B-B14F-4D97-AF65-F5344CB8AC3E}">
        <p14:creationId xmlns:p14="http://schemas.microsoft.com/office/powerpoint/2010/main" val="4855834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43</a:t>
            </a:fld>
            <a:endParaRPr lang="en-US"/>
          </a:p>
        </p:txBody>
      </p:sp>
    </p:spTree>
    <p:extLst>
      <p:ext uri="{BB962C8B-B14F-4D97-AF65-F5344CB8AC3E}">
        <p14:creationId xmlns:p14="http://schemas.microsoft.com/office/powerpoint/2010/main" val="10467203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44</a:t>
            </a:fld>
            <a:endParaRPr lang="en-US"/>
          </a:p>
        </p:txBody>
      </p:sp>
    </p:spTree>
    <p:extLst>
      <p:ext uri="{BB962C8B-B14F-4D97-AF65-F5344CB8AC3E}">
        <p14:creationId xmlns:p14="http://schemas.microsoft.com/office/powerpoint/2010/main" val="1092823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46</a:t>
            </a:fld>
            <a:endParaRPr lang="en-US"/>
          </a:p>
        </p:txBody>
      </p:sp>
    </p:spTree>
    <p:extLst>
      <p:ext uri="{BB962C8B-B14F-4D97-AF65-F5344CB8AC3E}">
        <p14:creationId xmlns:p14="http://schemas.microsoft.com/office/powerpoint/2010/main" val="33406605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47</a:t>
            </a:fld>
            <a:endParaRPr lang="en-US"/>
          </a:p>
        </p:txBody>
      </p:sp>
    </p:spTree>
    <p:extLst>
      <p:ext uri="{BB962C8B-B14F-4D97-AF65-F5344CB8AC3E}">
        <p14:creationId xmlns:p14="http://schemas.microsoft.com/office/powerpoint/2010/main" val="479040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49</a:t>
            </a:fld>
            <a:endParaRPr lang="en-US"/>
          </a:p>
        </p:txBody>
      </p:sp>
    </p:spTree>
    <p:extLst>
      <p:ext uri="{BB962C8B-B14F-4D97-AF65-F5344CB8AC3E}">
        <p14:creationId xmlns:p14="http://schemas.microsoft.com/office/powerpoint/2010/main" val="1731170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5</a:t>
            </a:fld>
            <a:endParaRPr lang="en-US"/>
          </a:p>
        </p:txBody>
      </p:sp>
    </p:spTree>
    <p:extLst>
      <p:ext uri="{BB962C8B-B14F-4D97-AF65-F5344CB8AC3E}">
        <p14:creationId xmlns:p14="http://schemas.microsoft.com/office/powerpoint/2010/main" val="13204646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50</a:t>
            </a:fld>
            <a:endParaRPr lang="en-US"/>
          </a:p>
        </p:txBody>
      </p:sp>
    </p:spTree>
    <p:extLst>
      <p:ext uri="{BB962C8B-B14F-4D97-AF65-F5344CB8AC3E}">
        <p14:creationId xmlns:p14="http://schemas.microsoft.com/office/powerpoint/2010/main" val="33092836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51</a:t>
            </a:fld>
            <a:endParaRPr lang="en-US"/>
          </a:p>
        </p:txBody>
      </p:sp>
    </p:spTree>
    <p:extLst>
      <p:ext uri="{BB962C8B-B14F-4D97-AF65-F5344CB8AC3E}">
        <p14:creationId xmlns:p14="http://schemas.microsoft.com/office/powerpoint/2010/main" val="2176629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6</a:t>
            </a:fld>
            <a:endParaRPr lang="en-US"/>
          </a:p>
        </p:txBody>
      </p:sp>
    </p:spTree>
    <p:extLst>
      <p:ext uri="{BB962C8B-B14F-4D97-AF65-F5344CB8AC3E}">
        <p14:creationId xmlns:p14="http://schemas.microsoft.com/office/powerpoint/2010/main" val="3213868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7</a:t>
            </a:fld>
            <a:endParaRPr lang="en-US"/>
          </a:p>
        </p:txBody>
      </p:sp>
    </p:spTree>
    <p:extLst>
      <p:ext uri="{BB962C8B-B14F-4D97-AF65-F5344CB8AC3E}">
        <p14:creationId xmlns:p14="http://schemas.microsoft.com/office/powerpoint/2010/main" val="316395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8</a:t>
            </a:fld>
            <a:endParaRPr lang="en-US"/>
          </a:p>
        </p:txBody>
      </p:sp>
    </p:spTree>
    <p:extLst>
      <p:ext uri="{BB962C8B-B14F-4D97-AF65-F5344CB8AC3E}">
        <p14:creationId xmlns:p14="http://schemas.microsoft.com/office/powerpoint/2010/main" val="527578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9</a:t>
            </a:fld>
            <a:endParaRPr lang="en-US"/>
          </a:p>
        </p:txBody>
      </p:sp>
    </p:spTree>
    <p:extLst>
      <p:ext uri="{BB962C8B-B14F-4D97-AF65-F5344CB8AC3E}">
        <p14:creationId xmlns:p14="http://schemas.microsoft.com/office/powerpoint/2010/main" val="4277583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10</a:t>
            </a:fld>
            <a:endParaRPr lang="en-US"/>
          </a:p>
        </p:txBody>
      </p:sp>
    </p:spTree>
    <p:extLst>
      <p:ext uri="{BB962C8B-B14F-4D97-AF65-F5344CB8AC3E}">
        <p14:creationId xmlns:p14="http://schemas.microsoft.com/office/powerpoint/2010/main" val="1459809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3889" y="2286000"/>
            <a:ext cx="5970544" cy="1754326"/>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Lecture 9</a:t>
            </a:r>
          </a:p>
          <a:p>
            <a:pPr algn="ctr"/>
            <a:r>
              <a:rPr lang="en-US" sz="5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Develop Schedule</a:t>
            </a:r>
            <a:endParaRPr lang="en-US" sz="54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Tree>
    <p:extLst>
      <p:ext uri="{BB962C8B-B14F-4D97-AF65-F5344CB8AC3E}">
        <p14:creationId xmlns:p14="http://schemas.microsoft.com/office/powerpoint/2010/main" val="3848944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6.6.1.5 Activity Resource Requirements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420888"/>
            <a:ext cx="9144000" cy="1215025"/>
          </a:xfrm>
          <a:prstGeom prst="rect">
            <a:avLst/>
          </a:prstGeom>
        </p:spPr>
      </p:pic>
    </p:spTree>
    <p:extLst>
      <p:ext uri="{BB962C8B-B14F-4D97-AF65-F5344CB8AC3E}">
        <p14:creationId xmlns:p14="http://schemas.microsoft.com/office/powerpoint/2010/main" val="231200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6.6.1.6 Resource Calendars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303894"/>
            <a:ext cx="9113730" cy="1179570"/>
          </a:xfrm>
          <a:prstGeom prst="rect">
            <a:avLst/>
          </a:prstGeom>
        </p:spPr>
      </p:pic>
    </p:spTree>
    <p:extLst>
      <p:ext uri="{BB962C8B-B14F-4D97-AF65-F5344CB8AC3E}">
        <p14:creationId xmlns:p14="http://schemas.microsoft.com/office/powerpoint/2010/main" val="344969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6.6.1.7 Activity Duration Estimates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924944"/>
            <a:ext cx="9144000" cy="1204148"/>
          </a:xfrm>
          <a:prstGeom prst="rect">
            <a:avLst/>
          </a:prstGeom>
        </p:spPr>
      </p:pic>
    </p:spTree>
    <p:extLst>
      <p:ext uri="{BB962C8B-B14F-4D97-AF65-F5344CB8AC3E}">
        <p14:creationId xmlns:p14="http://schemas.microsoft.com/office/powerpoint/2010/main" val="3404857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6.6.1.8 Project Scope Statement</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404895"/>
            <a:ext cx="9144000" cy="1168121"/>
          </a:xfrm>
          <a:prstGeom prst="rect">
            <a:avLst/>
          </a:prstGeom>
        </p:spPr>
      </p:pic>
    </p:spTree>
    <p:extLst>
      <p:ext uri="{BB962C8B-B14F-4D97-AF65-F5344CB8AC3E}">
        <p14:creationId xmlns:p14="http://schemas.microsoft.com/office/powerpoint/2010/main" val="807970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6.6.1.9 Risk Register</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748136"/>
            <a:ext cx="9144000" cy="1157150"/>
          </a:xfrm>
          <a:prstGeom prst="rect">
            <a:avLst/>
          </a:prstGeom>
        </p:spPr>
      </p:pic>
    </p:spTree>
    <p:extLst>
      <p:ext uri="{BB962C8B-B14F-4D97-AF65-F5344CB8AC3E}">
        <p14:creationId xmlns:p14="http://schemas.microsoft.com/office/powerpoint/2010/main" val="2388362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6.6.1.10 Project Staff Assignments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1" y="2676128"/>
            <a:ext cx="9144001" cy="1174230"/>
          </a:xfrm>
          <a:prstGeom prst="rect">
            <a:avLst/>
          </a:prstGeom>
        </p:spPr>
      </p:pic>
    </p:spTree>
    <p:extLst>
      <p:ext uri="{BB962C8B-B14F-4D97-AF65-F5344CB8AC3E}">
        <p14:creationId xmlns:p14="http://schemas.microsoft.com/office/powerpoint/2010/main" val="737975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6.6.1.11 Resource Breakdown Structure</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748136"/>
            <a:ext cx="9144000" cy="1249721"/>
          </a:xfrm>
          <a:prstGeom prst="rect">
            <a:avLst/>
          </a:prstGeom>
        </p:spPr>
      </p:pic>
    </p:spTree>
    <p:extLst>
      <p:ext uri="{BB962C8B-B14F-4D97-AF65-F5344CB8AC3E}">
        <p14:creationId xmlns:p14="http://schemas.microsoft.com/office/powerpoint/2010/main" val="4064619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6.6.1.12 Enterprise Environmental Factors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15244" y="2455074"/>
            <a:ext cx="9128756" cy="2293074"/>
          </a:xfrm>
          <a:prstGeom prst="rect">
            <a:avLst/>
          </a:prstGeom>
        </p:spPr>
      </p:pic>
    </p:spTree>
    <p:extLst>
      <p:ext uri="{BB962C8B-B14F-4D97-AF65-F5344CB8AC3E}">
        <p14:creationId xmlns:p14="http://schemas.microsoft.com/office/powerpoint/2010/main" val="4084265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6.6.1.13 Organizational Process Assets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676127"/>
            <a:ext cx="9144000" cy="1236017"/>
          </a:xfrm>
          <a:prstGeom prst="rect">
            <a:avLst/>
          </a:prstGeom>
        </p:spPr>
      </p:pic>
    </p:spTree>
    <p:extLst>
      <p:ext uri="{BB962C8B-B14F-4D97-AF65-F5344CB8AC3E}">
        <p14:creationId xmlns:p14="http://schemas.microsoft.com/office/powerpoint/2010/main" val="2794401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785320"/>
          </a:xfrm>
        </p:spPr>
        <p:txBody>
          <a:bodyPr vert="horz" lIns="91440" tIns="45720" rIns="91440" bIns="45720" rtlCol="0">
            <a:noAutofit/>
          </a:bodyPr>
          <a:lstStyle/>
          <a:p>
            <a:pPr>
              <a:spcBef>
                <a:spcPts val="0"/>
              </a:spcBef>
              <a:buClr>
                <a:schemeClr val="tx1"/>
              </a:buClr>
            </a:pPr>
            <a:r>
              <a:rPr lang="en-US" sz="2800" dirty="0" smtClean="0"/>
              <a:t>Schedule Network Analysis</a:t>
            </a:r>
          </a:p>
          <a:p>
            <a:pPr>
              <a:spcBef>
                <a:spcPts val="0"/>
              </a:spcBef>
              <a:buClr>
                <a:schemeClr val="tx1"/>
              </a:buClr>
            </a:pPr>
            <a:r>
              <a:rPr lang="en-US" sz="2800" dirty="0" smtClean="0"/>
              <a:t>Critical Path Method</a:t>
            </a:r>
          </a:p>
          <a:p>
            <a:pPr>
              <a:spcBef>
                <a:spcPts val="0"/>
              </a:spcBef>
              <a:buClr>
                <a:schemeClr val="tx1"/>
              </a:buClr>
            </a:pPr>
            <a:r>
              <a:rPr lang="en-US" sz="2800" dirty="0" smtClean="0"/>
              <a:t>Critical Chain Method</a:t>
            </a:r>
          </a:p>
          <a:p>
            <a:pPr>
              <a:spcBef>
                <a:spcPts val="0"/>
              </a:spcBef>
              <a:buClr>
                <a:schemeClr val="tx1"/>
              </a:buClr>
            </a:pPr>
            <a:r>
              <a:rPr lang="en-US" sz="2800" dirty="0" smtClean="0"/>
              <a:t>Resource Optimization Techniques</a:t>
            </a:r>
          </a:p>
          <a:p>
            <a:pPr>
              <a:spcBef>
                <a:spcPts val="0"/>
              </a:spcBef>
              <a:buClr>
                <a:schemeClr val="tx1"/>
              </a:buClr>
            </a:pPr>
            <a:r>
              <a:rPr lang="en-US" sz="2800" dirty="0" smtClean="0"/>
              <a:t>Modeling Techniques</a:t>
            </a:r>
          </a:p>
          <a:p>
            <a:pPr>
              <a:spcBef>
                <a:spcPts val="0"/>
              </a:spcBef>
              <a:buClr>
                <a:schemeClr val="tx1"/>
              </a:buClr>
            </a:pPr>
            <a:r>
              <a:rPr lang="en-US" sz="2800" dirty="0" smtClean="0"/>
              <a:t>Leads and Lags</a:t>
            </a:r>
          </a:p>
          <a:p>
            <a:pPr>
              <a:spcBef>
                <a:spcPts val="0"/>
              </a:spcBef>
              <a:buClr>
                <a:schemeClr val="tx1"/>
              </a:buClr>
            </a:pPr>
            <a:r>
              <a:rPr lang="en-US" sz="2800" dirty="0" smtClean="0"/>
              <a:t>Schedule Compression</a:t>
            </a:r>
          </a:p>
          <a:p>
            <a:pPr>
              <a:spcBef>
                <a:spcPts val="0"/>
              </a:spcBef>
              <a:buClr>
                <a:schemeClr val="tx1"/>
              </a:buClr>
            </a:pPr>
            <a:r>
              <a:rPr lang="en-US" sz="2800" dirty="0" smtClean="0"/>
              <a:t>Scheduling Tools</a:t>
            </a:r>
            <a:endParaRPr lang="en-US" sz="2800" dirty="0"/>
          </a:p>
        </p:txBody>
      </p:sp>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Tree>
    <p:extLst>
      <p:ext uri="{BB962C8B-B14F-4D97-AF65-F5344CB8AC3E}">
        <p14:creationId xmlns:p14="http://schemas.microsoft.com/office/powerpoint/2010/main" val="1688624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806825"/>
          </a:xfrm>
        </p:spPr>
        <p:txBody>
          <a:bodyPr>
            <a:normAutofit lnSpcReduction="10000"/>
          </a:bodyPr>
          <a:lstStyle/>
          <a:p>
            <a:pPr marL="342900" lvl="1" indent="-342900" algn="just">
              <a:buClr>
                <a:schemeClr val="tx1"/>
              </a:buClr>
              <a:buFont typeface="Arial" panose="020B0604020202020204" pitchFamily="34" charset="0"/>
              <a:buChar char="•"/>
              <a:defRPr/>
            </a:pPr>
            <a:r>
              <a:rPr lang="en-US" altLang="ja-JP" sz="3200" b="1" i="1" kern="0" dirty="0" smtClean="0">
                <a:ea typeface="MS PGothic" pitchFamily="34" charset="-128"/>
              </a:rPr>
              <a:t>Develop Schedule </a:t>
            </a:r>
            <a:r>
              <a:rPr lang="en-US" altLang="ja-JP" sz="2600" b="1" kern="0" dirty="0" smtClean="0">
                <a:ea typeface="MS PGothic" pitchFamily="34" charset="-128"/>
              </a:rPr>
              <a:t>is the </a:t>
            </a:r>
            <a:r>
              <a:rPr lang="en-US" sz="2600" b="1" kern="0" dirty="0" smtClean="0">
                <a:ea typeface="MS PGothic" pitchFamily="34" charset="-128"/>
              </a:rPr>
              <a:t>Process </a:t>
            </a:r>
            <a:r>
              <a:rPr lang="en-US" sz="2600" b="1" kern="0" dirty="0">
                <a:ea typeface="MS PGothic" pitchFamily="34" charset="-128"/>
              </a:rPr>
              <a:t>of </a:t>
            </a:r>
            <a:r>
              <a:rPr lang="en-US" sz="2600" b="1" kern="0" dirty="0" smtClean="0">
                <a:ea typeface="MS PGothic" pitchFamily="34" charset="-128"/>
              </a:rPr>
              <a:t>analyzing activity sequences, durations, resource requirements, and schedule constraints to create the project schedule model.</a:t>
            </a:r>
          </a:p>
          <a:p>
            <a:pPr marL="342900" lvl="1" indent="-342900" algn="just">
              <a:buClr>
                <a:schemeClr val="tx1"/>
              </a:buClr>
              <a:buFont typeface="Arial" panose="020B0604020202020204" pitchFamily="34" charset="0"/>
              <a:buChar char="•"/>
              <a:defRPr/>
            </a:pPr>
            <a:r>
              <a:rPr lang="en-US" sz="2600" b="1" kern="0" dirty="0" smtClean="0">
                <a:ea typeface="MS PGothic" pitchFamily="34" charset="-128"/>
              </a:rPr>
              <a:t>The key benefit of this process is that by entering schedule activities, durations, resources, resource availabilities, and logical relationships into the scheduling tool, it generates a schedule model with planned dates for completing project activities..</a:t>
            </a:r>
            <a:endParaRPr lang="ur-PK" altLang="ja-JP" sz="2700" b="1" dirty="0"/>
          </a:p>
        </p:txBody>
      </p:sp>
      <p:sp>
        <p:nvSpPr>
          <p:cNvPr id="7" name="TextBox 6"/>
          <p:cNvSpPr txBox="1"/>
          <p:nvPr/>
        </p:nvSpPr>
        <p:spPr>
          <a:xfrm>
            <a:off x="1143000" y="0"/>
            <a:ext cx="6858000" cy="830997"/>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4800" dirty="0" smtClean="0"/>
              <a:t>Develop Schedule</a:t>
            </a:r>
            <a:endParaRPr lang="en-US" sz="4800" dirty="0"/>
          </a:p>
        </p:txBody>
      </p:sp>
    </p:spTree>
    <p:extLst>
      <p:ext uri="{BB962C8B-B14F-4D97-AF65-F5344CB8AC3E}">
        <p14:creationId xmlns:p14="http://schemas.microsoft.com/office/powerpoint/2010/main" val="2619758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6.6.2.1 Schedule Network Analysis</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1" y="2676128"/>
            <a:ext cx="9144001" cy="1952368"/>
          </a:xfrm>
          <a:prstGeom prst="rect">
            <a:avLst/>
          </a:prstGeom>
        </p:spPr>
      </p:pic>
    </p:spTree>
    <p:extLst>
      <p:ext uri="{BB962C8B-B14F-4D97-AF65-F5344CB8AC3E}">
        <p14:creationId xmlns:p14="http://schemas.microsoft.com/office/powerpoint/2010/main" val="1895167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solidFill>
                  <a:srgbClr val="0070C0"/>
                </a:solidFill>
              </a:rPr>
              <a:t>Schedule </a:t>
            </a:r>
            <a:r>
              <a:rPr lang="en-US" b="1" dirty="0" smtClean="0">
                <a:solidFill>
                  <a:srgbClr val="0070C0"/>
                </a:solidFill>
              </a:rPr>
              <a:t>Network Analysis</a:t>
            </a:r>
            <a:endParaRPr lang="en-AU" b="1" dirty="0">
              <a:solidFill>
                <a:srgbClr val="0070C0"/>
              </a:solidFill>
            </a:endParaRPr>
          </a:p>
        </p:txBody>
      </p:sp>
      <p:sp>
        <p:nvSpPr>
          <p:cNvPr id="3" name="Content Placeholder 2"/>
          <p:cNvSpPr>
            <a:spLocks noGrp="1"/>
          </p:cNvSpPr>
          <p:nvPr>
            <p:ph idx="1"/>
          </p:nvPr>
        </p:nvSpPr>
        <p:spPr>
          <a:xfrm>
            <a:off x="152400" y="1066800"/>
            <a:ext cx="8839200" cy="5791200"/>
          </a:xfrm>
        </p:spPr>
        <p:txBody>
          <a:bodyPr>
            <a:noAutofit/>
          </a:bodyPr>
          <a:lstStyle/>
          <a:p>
            <a:r>
              <a:rPr lang="en-US" sz="2000" dirty="0" smtClean="0">
                <a:latin typeface="Arial" pitchFamily="34" charset="0"/>
                <a:cs typeface="Arial" pitchFamily="34" charset="0"/>
              </a:rPr>
              <a:t>A technique </a:t>
            </a:r>
            <a:r>
              <a:rPr lang="en-US" sz="2000" dirty="0">
                <a:latin typeface="Arial" pitchFamily="34" charset="0"/>
                <a:cs typeface="Arial" pitchFamily="34" charset="0"/>
              </a:rPr>
              <a:t>used by project managers to analyze schedule information and generate realistic and optimal project schedules. </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 </a:t>
            </a:r>
            <a:r>
              <a:rPr lang="en-US" sz="2000" dirty="0">
                <a:latin typeface="Arial" pitchFamily="34" charset="0"/>
                <a:cs typeface="Arial" pitchFamily="34" charset="0"/>
              </a:rPr>
              <a:t>This analysis should be performed upon completion of the draft schedule and network diagram and after each schedule update.  </a:t>
            </a:r>
            <a:endParaRPr lang="en-US" sz="2000" dirty="0" smtClean="0">
              <a:latin typeface="Arial" pitchFamily="34" charset="0"/>
              <a:cs typeface="Arial" pitchFamily="34" charset="0"/>
            </a:endParaRPr>
          </a:p>
          <a:p>
            <a:r>
              <a:rPr lang="en-US" sz="2000" b="1" dirty="0" smtClean="0">
                <a:solidFill>
                  <a:srgbClr val="0070C0"/>
                </a:solidFill>
                <a:latin typeface="Arial" pitchFamily="34" charset="0"/>
                <a:cs typeface="Arial" pitchFamily="34" charset="0"/>
              </a:rPr>
              <a:t>It involves</a:t>
            </a:r>
            <a:r>
              <a:rPr lang="en-US" sz="2000" dirty="0" smtClean="0">
                <a:latin typeface="Arial" pitchFamily="34" charset="0"/>
                <a:cs typeface="Arial" pitchFamily="34" charset="0"/>
              </a:rPr>
              <a:t>: </a:t>
            </a:r>
            <a:endParaRPr lang="en-AU" sz="2000" dirty="0">
              <a:latin typeface="Arial" pitchFamily="34" charset="0"/>
              <a:cs typeface="Arial" pitchFamily="34" charset="0"/>
            </a:endParaRPr>
          </a:p>
          <a:p>
            <a:pPr lvl="0"/>
            <a:r>
              <a:rPr lang="en-US" sz="2000" dirty="0">
                <a:latin typeface="Arial" pitchFamily="34" charset="0"/>
                <a:cs typeface="Arial" pitchFamily="34" charset="0"/>
              </a:rPr>
              <a:t>Identifying the schedule impact of task dependencies </a:t>
            </a:r>
            <a:endParaRPr lang="en-AU" sz="2000" dirty="0">
              <a:latin typeface="Arial" pitchFamily="34" charset="0"/>
              <a:cs typeface="Arial" pitchFamily="34" charset="0"/>
            </a:endParaRPr>
          </a:p>
          <a:p>
            <a:pPr lvl="0"/>
            <a:r>
              <a:rPr lang="en-US" sz="2000" dirty="0">
                <a:latin typeface="Arial" pitchFamily="34" charset="0"/>
                <a:cs typeface="Arial" pitchFamily="34" charset="0"/>
              </a:rPr>
              <a:t>Identifying critical path tasks and understanding the impact of the critical path on the schedule. </a:t>
            </a:r>
            <a:endParaRPr lang="en-US" sz="2000" dirty="0" smtClean="0">
              <a:latin typeface="Arial" pitchFamily="34" charset="0"/>
              <a:cs typeface="Arial" pitchFamily="34" charset="0"/>
            </a:endParaRPr>
          </a:p>
          <a:p>
            <a:pPr lvl="0"/>
            <a:r>
              <a:rPr lang="en-US" sz="2000" dirty="0" smtClean="0">
                <a:latin typeface="Arial" pitchFamily="34" charset="0"/>
                <a:cs typeface="Arial" pitchFamily="34" charset="0"/>
              </a:rPr>
              <a:t>Analyzing </a:t>
            </a:r>
            <a:r>
              <a:rPr lang="en-US" sz="2000" dirty="0">
                <a:latin typeface="Arial" pitchFamily="34" charset="0"/>
                <a:cs typeface="Arial" pitchFamily="34" charset="0"/>
              </a:rPr>
              <a:t>the effects of schedule constraints and externally imposed dates</a:t>
            </a:r>
            <a:endParaRPr lang="en-AU" sz="2000" dirty="0">
              <a:latin typeface="Arial" pitchFamily="34" charset="0"/>
              <a:cs typeface="Arial" pitchFamily="34" charset="0"/>
            </a:endParaRPr>
          </a:p>
          <a:p>
            <a:pPr lvl="0"/>
            <a:r>
              <a:rPr lang="en-US" sz="2000" dirty="0">
                <a:latin typeface="Arial" pitchFamily="34" charset="0"/>
                <a:cs typeface="Arial" pitchFamily="34" charset="0"/>
              </a:rPr>
              <a:t>Understanding which tasks can experience delays without delaying the overall schedule </a:t>
            </a:r>
            <a:endParaRPr lang="en-AU" sz="2000" dirty="0">
              <a:latin typeface="Arial" pitchFamily="34" charset="0"/>
              <a:cs typeface="Arial" pitchFamily="34" charset="0"/>
            </a:endParaRPr>
          </a:p>
          <a:p>
            <a:pPr lvl="0"/>
            <a:r>
              <a:rPr lang="en-US" sz="2000" dirty="0">
                <a:latin typeface="Arial" pitchFamily="34" charset="0"/>
                <a:cs typeface="Arial" pitchFamily="34" charset="0"/>
              </a:rPr>
              <a:t>Conducting “what if” analysis of various activity durations (for example, what if the testing activities take twice as long as is currently planned?)</a:t>
            </a:r>
            <a:endParaRPr lang="en-AU" sz="2000" dirty="0">
              <a:latin typeface="Arial" pitchFamily="34" charset="0"/>
              <a:cs typeface="Arial" pitchFamily="34" charset="0"/>
            </a:endParaRPr>
          </a:p>
          <a:p>
            <a:pPr lvl="0"/>
            <a:r>
              <a:rPr lang="en-US" sz="2000" dirty="0">
                <a:latin typeface="Arial" pitchFamily="34" charset="0"/>
                <a:cs typeface="Arial" pitchFamily="34" charset="0"/>
              </a:rPr>
              <a:t>Assessing resource</a:t>
            </a:r>
            <a:r>
              <a:rPr lang="en-US" sz="2000" b="1" dirty="0">
                <a:latin typeface="Arial" pitchFamily="34" charset="0"/>
                <a:cs typeface="Arial" pitchFamily="34" charset="0"/>
              </a:rPr>
              <a:t> </a:t>
            </a:r>
            <a:r>
              <a:rPr lang="en-US" sz="2000" dirty="0">
                <a:latin typeface="Arial" pitchFamily="34" charset="0"/>
                <a:cs typeface="Arial" pitchFamily="34" charset="0"/>
              </a:rPr>
              <a:t>allocation and leveling to prevent resource over-allocation</a:t>
            </a:r>
            <a:endParaRPr lang="en-AU" sz="2000" dirty="0">
              <a:latin typeface="Arial" pitchFamily="34" charset="0"/>
              <a:cs typeface="Arial" pitchFamily="34" charset="0"/>
            </a:endParaRPr>
          </a:p>
          <a:p>
            <a:pPr lvl="0"/>
            <a:r>
              <a:rPr lang="en-US" sz="2000" dirty="0">
                <a:latin typeface="Arial" pitchFamily="34" charset="0"/>
                <a:cs typeface="Arial" pitchFamily="34" charset="0"/>
              </a:rPr>
              <a:t>Assessing fast tracking or crashing </a:t>
            </a:r>
            <a:r>
              <a:rPr lang="en-US" sz="2000" dirty="0" smtClean="0">
                <a:latin typeface="Arial" pitchFamily="34" charset="0"/>
                <a:cs typeface="Arial" pitchFamily="34" charset="0"/>
              </a:rPr>
              <a:t>options</a:t>
            </a:r>
            <a:endParaRPr lang="en-AU" sz="2000" dirty="0">
              <a:latin typeface="Arial" pitchFamily="34" charset="0"/>
              <a:cs typeface="Arial" pitchFamily="34" charset="0"/>
            </a:endParaRPr>
          </a:p>
        </p:txBody>
      </p:sp>
    </p:spTree>
    <p:extLst>
      <p:ext uri="{BB962C8B-B14F-4D97-AF65-F5344CB8AC3E}">
        <p14:creationId xmlns:p14="http://schemas.microsoft.com/office/powerpoint/2010/main" val="2816700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6.6.2.4 Resource Optimization Techniques</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7907" y="2060848"/>
            <a:ext cx="9136093" cy="2904682"/>
          </a:xfrm>
          <a:prstGeom prst="rect">
            <a:avLst/>
          </a:prstGeom>
        </p:spPr>
      </p:pic>
    </p:spTree>
    <p:extLst>
      <p:ext uri="{BB962C8B-B14F-4D97-AF65-F5344CB8AC3E}">
        <p14:creationId xmlns:p14="http://schemas.microsoft.com/office/powerpoint/2010/main" val="1504539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a:solidFill>
                  <a:srgbClr val="002060"/>
                </a:solidFill>
              </a:rPr>
              <a:t>Resource Leveling </a:t>
            </a:r>
            <a:endParaRPr lang="en-AU" b="1" dirty="0">
              <a:solidFill>
                <a:srgbClr val="002060"/>
              </a:solidFill>
            </a:endParaRPr>
          </a:p>
        </p:txBody>
      </p:sp>
      <p:sp>
        <p:nvSpPr>
          <p:cNvPr id="3" name="Content Placeholder 2"/>
          <p:cNvSpPr>
            <a:spLocks noGrp="1"/>
          </p:cNvSpPr>
          <p:nvPr>
            <p:ph idx="1"/>
          </p:nvPr>
        </p:nvSpPr>
        <p:spPr/>
        <p:txBody>
          <a:bodyPr>
            <a:normAutofit fontScale="85000" lnSpcReduction="20000"/>
          </a:bodyPr>
          <a:lstStyle/>
          <a:p>
            <a:pPr marL="0" lvl="0" indent="0" algn="just">
              <a:buNone/>
            </a:pPr>
            <a:r>
              <a:rPr lang="en-US" dirty="0" smtClean="0">
                <a:solidFill>
                  <a:srgbClr val="0070C0"/>
                </a:solidFill>
              </a:rPr>
              <a:t>Resource </a:t>
            </a:r>
            <a:r>
              <a:rPr lang="en-US" dirty="0">
                <a:solidFill>
                  <a:srgbClr val="0070C0"/>
                </a:solidFill>
              </a:rPr>
              <a:t>leveling is the process of changing schedule resource allocation to resolve over-allocations or conflicts.  Resource leveling is applied to a schedule that has already been analyzed by the critical path method.  This technique is used to adjust a project schedule if shared resources are only available at certain times, or in limited quantities, or if a Project Manager wants to maintain resource usage at a constant level.  Resource leveling is often used to correct resource over-allocations and will often change the critical path.  The network diagram should be recreated after resource leveling to assess the updated critical path.</a:t>
            </a:r>
            <a:endParaRPr lang="en-AU" dirty="0">
              <a:solidFill>
                <a:srgbClr val="0070C0"/>
              </a:solidFill>
            </a:endParaRPr>
          </a:p>
          <a:p>
            <a:pPr algn="just"/>
            <a:endParaRPr lang="en-AU" dirty="0">
              <a:solidFill>
                <a:srgbClr val="0070C0"/>
              </a:solidFill>
            </a:endParaRPr>
          </a:p>
        </p:txBody>
      </p:sp>
    </p:spTree>
    <p:extLst>
      <p:ext uri="{BB962C8B-B14F-4D97-AF65-F5344CB8AC3E}">
        <p14:creationId xmlns:p14="http://schemas.microsoft.com/office/powerpoint/2010/main" val="1331301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35696" y="1808813"/>
            <a:ext cx="5262909" cy="5049187"/>
          </a:xfrm>
          <a:prstGeom prst="rect">
            <a:avLst/>
          </a:prstGeom>
        </p:spPr>
      </p:pic>
      <p:sp>
        <p:nvSpPr>
          <p:cNvPr id="3" name="Content Placeholder 2"/>
          <p:cNvSpPr>
            <a:spLocks noGrp="1"/>
          </p:cNvSpPr>
          <p:nvPr>
            <p:ph idx="1"/>
          </p:nvPr>
        </p:nvSpPr>
        <p:spPr>
          <a:xfrm>
            <a:off x="457200" y="13716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6.6.2.4 Resource Optimization Techniques</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76200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752829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6.6.2.4 Resource Optimization Techniques</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16804" y="2492896"/>
            <a:ext cx="9127196" cy="1644425"/>
          </a:xfrm>
          <a:prstGeom prst="rect">
            <a:avLst/>
          </a:prstGeom>
        </p:spPr>
      </p:pic>
    </p:spTree>
    <p:extLst>
      <p:ext uri="{BB962C8B-B14F-4D97-AF65-F5344CB8AC3E}">
        <p14:creationId xmlns:p14="http://schemas.microsoft.com/office/powerpoint/2010/main" val="23044654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6.6.2.6 Leads and Lags</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7566" y="2231886"/>
            <a:ext cx="9136433" cy="2090115"/>
          </a:xfrm>
          <a:prstGeom prst="rect">
            <a:avLst/>
          </a:prstGeom>
        </p:spPr>
      </p:pic>
    </p:spTree>
    <p:extLst>
      <p:ext uri="{BB962C8B-B14F-4D97-AF65-F5344CB8AC3E}">
        <p14:creationId xmlns:p14="http://schemas.microsoft.com/office/powerpoint/2010/main" val="2711768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Schedule Compression Techniques</a:t>
            </a:r>
            <a:endParaRPr lang="en-AU" dirty="0">
              <a:solidFill>
                <a:srgbClr val="0070C0"/>
              </a:solidFill>
            </a:endParaRPr>
          </a:p>
        </p:txBody>
      </p:sp>
      <p:sp>
        <p:nvSpPr>
          <p:cNvPr id="3" name="Content Placeholder 2"/>
          <p:cNvSpPr>
            <a:spLocks noGrp="1"/>
          </p:cNvSpPr>
          <p:nvPr>
            <p:ph idx="1"/>
          </p:nvPr>
        </p:nvSpPr>
        <p:spPr>
          <a:xfrm>
            <a:off x="457200" y="1600201"/>
            <a:ext cx="8229600" cy="3352800"/>
          </a:xfrm>
        </p:spPr>
        <p:txBody>
          <a:bodyPr>
            <a:normAutofit fontScale="85000" lnSpcReduction="20000"/>
          </a:bodyPr>
          <a:lstStyle/>
          <a:p>
            <a:pPr marL="0" indent="0" algn="just">
              <a:buNone/>
            </a:pPr>
            <a:endParaRPr lang="en-AU" b="1" dirty="0"/>
          </a:p>
          <a:p>
            <a:pPr marL="0" indent="0" algn="just">
              <a:buNone/>
            </a:pPr>
            <a:r>
              <a:rPr lang="en-US" dirty="0"/>
              <a:t>As a result of network diagram analysis, project teams may identify a need to compress the schedule.  Schedule compression shortens the project schedule in order to meet schedule deadlines without reducing the project scope.  Schedule compression techniques include crashing and fast tracking.</a:t>
            </a:r>
            <a:r>
              <a:rPr lang="en-US" b="1" dirty="0"/>
              <a:t>  </a:t>
            </a:r>
            <a:r>
              <a:rPr lang="en-US" dirty="0"/>
              <a:t>If utilized, project teams should recreate and reassess the network diagram to ensure that no new schedule issues have emerged.</a:t>
            </a:r>
            <a:endParaRPr lang="en-AU" dirty="0"/>
          </a:p>
          <a:p>
            <a:pPr marL="0" indent="0" algn="just">
              <a:buNone/>
            </a:pPr>
            <a:endParaRPr lang="en-AU" dirty="0"/>
          </a:p>
          <a:p>
            <a:pPr algn="just"/>
            <a:endParaRPr lang="en-AU" dirty="0"/>
          </a:p>
        </p:txBody>
      </p:sp>
    </p:spTree>
    <p:extLst>
      <p:ext uri="{BB962C8B-B14F-4D97-AF65-F5344CB8AC3E}">
        <p14:creationId xmlns:p14="http://schemas.microsoft.com/office/powerpoint/2010/main" val="4112802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6.6.2.7 Schedule Compression</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0" y="2086000"/>
            <a:ext cx="9144000" cy="4109803"/>
          </a:xfrm>
          <a:prstGeom prst="rect">
            <a:avLst/>
          </a:prstGeom>
        </p:spPr>
      </p:pic>
    </p:spTree>
    <p:extLst>
      <p:ext uri="{BB962C8B-B14F-4D97-AF65-F5344CB8AC3E}">
        <p14:creationId xmlns:p14="http://schemas.microsoft.com/office/powerpoint/2010/main" val="1377710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Crashing</a:t>
            </a:r>
            <a:endParaRPr lang="en-AU" dirty="0">
              <a:solidFill>
                <a:srgbClr val="0070C0"/>
              </a:solidFill>
            </a:endParaRPr>
          </a:p>
        </p:txBody>
      </p:sp>
      <p:sp>
        <p:nvSpPr>
          <p:cNvPr id="3" name="Content Placeholder 2"/>
          <p:cNvSpPr>
            <a:spLocks noGrp="1"/>
          </p:cNvSpPr>
          <p:nvPr>
            <p:ph idx="1"/>
          </p:nvPr>
        </p:nvSpPr>
        <p:spPr/>
        <p:txBody>
          <a:bodyPr>
            <a:normAutofit fontScale="85000" lnSpcReduction="20000"/>
          </a:bodyPr>
          <a:lstStyle/>
          <a:p>
            <a:pPr marL="0" lvl="0" indent="0" algn="just">
              <a:buNone/>
            </a:pPr>
            <a:r>
              <a:rPr lang="en-US" dirty="0" smtClean="0"/>
              <a:t>Crashing </a:t>
            </a:r>
            <a:r>
              <a:rPr lang="en-US" dirty="0"/>
              <a:t>involves either adding resources or increasing work hours (overtime, weekends) to shorten task duration.  Shorter task durations typically result in higher task costs, so project teams must determine, prior to crashing, whether the total costs savings is enough to justify the higher costs.  Crashing almost always requires cost increases because it usually necessitates new tasks.  Crashing is a controversial technique because adding project resources can increase project complexity or risk and may ultimately have a negative impact on the schedule.  Crashing does not involve reducing project scope or eliminating project tasks.</a:t>
            </a:r>
            <a:endParaRPr lang="en-AU" dirty="0"/>
          </a:p>
          <a:p>
            <a:pPr algn="just"/>
            <a:endParaRPr lang="en-AU" dirty="0"/>
          </a:p>
        </p:txBody>
      </p:sp>
    </p:spTree>
    <p:extLst>
      <p:ext uri="{BB962C8B-B14F-4D97-AF65-F5344CB8AC3E}">
        <p14:creationId xmlns:p14="http://schemas.microsoft.com/office/powerpoint/2010/main" val="1226540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096000" y="2438400"/>
            <a:ext cx="2667000"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87325" indent="-187325">
              <a:spcBef>
                <a:spcPts val="1200"/>
              </a:spcBef>
              <a:buFont typeface="+mj-lt"/>
              <a:buAutoNum type="arabicPeriod"/>
              <a:defRPr/>
            </a:pPr>
            <a:r>
              <a:rPr lang="en-US" sz="1600" dirty="0">
                <a:solidFill>
                  <a:schemeClr val="tx1"/>
                </a:solidFill>
                <a:latin typeface="Gill Sans MT Condensed" pitchFamily="34" charset="0"/>
              </a:rPr>
              <a:t>Schedule Baseline</a:t>
            </a:r>
          </a:p>
          <a:p>
            <a:pPr marL="187325" indent="-187325">
              <a:spcBef>
                <a:spcPts val="1200"/>
              </a:spcBef>
              <a:buFont typeface="+mj-lt"/>
              <a:buAutoNum type="arabicPeriod"/>
              <a:defRPr/>
            </a:pPr>
            <a:r>
              <a:rPr lang="en-US" sz="1600" dirty="0" smtClean="0">
                <a:solidFill>
                  <a:schemeClr val="tx1"/>
                </a:solidFill>
                <a:latin typeface="Gill Sans MT Condensed" pitchFamily="34" charset="0"/>
              </a:rPr>
              <a:t>Project Schedule</a:t>
            </a:r>
          </a:p>
          <a:p>
            <a:pPr marL="187325" indent="-187325">
              <a:spcBef>
                <a:spcPts val="1200"/>
              </a:spcBef>
              <a:buFont typeface="+mj-lt"/>
              <a:buAutoNum type="arabicPeriod"/>
              <a:defRPr/>
            </a:pPr>
            <a:r>
              <a:rPr lang="en-US" sz="1600" dirty="0" smtClean="0">
                <a:solidFill>
                  <a:schemeClr val="tx1"/>
                </a:solidFill>
                <a:latin typeface="Gill Sans MT Condensed" pitchFamily="34" charset="0"/>
              </a:rPr>
              <a:t>Schedule Data</a:t>
            </a:r>
          </a:p>
          <a:p>
            <a:pPr marL="187325" indent="-187325">
              <a:spcBef>
                <a:spcPts val="1200"/>
              </a:spcBef>
              <a:buFont typeface="+mj-lt"/>
              <a:buAutoNum type="arabicPeriod"/>
              <a:defRPr/>
            </a:pPr>
            <a:r>
              <a:rPr lang="en-US" sz="1600" dirty="0" smtClean="0">
                <a:solidFill>
                  <a:schemeClr val="tx1"/>
                </a:solidFill>
                <a:latin typeface="Gill Sans MT Condensed" pitchFamily="34" charset="0"/>
              </a:rPr>
              <a:t>Project Calendars</a:t>
            </a:r>
          </a:p>
          <a:p>
            <a:pPr marL="187325" indent="-187325">
              <a:spcBef>
                <a:spcPts val="1200"/>
              </a:spcBef>
              <a:buFont typeface="+mj-lt"/>
              <a:buAutoNum type="arabicPeriod"/>
              <a:defRPr/>
            </a:pPr>
            <a:r>
              <a:rPr lang="en-US" sz="1600" dirty="0" smtClean="0">
                <a:solidFill>
                  <a:schemeClr val="tx1"/>
                </a:solidFill>
                <a:latin typeface="Gill Sans MT Condensed" pitchFamily="34" charset="0"/>
              </a:rPr>
              <a:t>Project Management Plan updates</a:t>
            </a:r>
          </a:p>
          <a:p>
            <a:pPr marL="187325" indent="-187325">
              <a:spcBef>
                <a:spcPts val="1200"/>
              </a:spcBef>
              <a:buFont typeface="+mj-lt"/>
              <a:buAutoNum type="arabicPeriod"/>
              <a:defRPr/>
            </a:pPr>
            <a:r>
              <a:rPr lang="en-US" sz="1600" dirty="0" smtClean="0">
                <a:solidFill>
                  <a:schemeClr val="tx1"/>
                </a:solidFill>
                <a:latin typeface="Gill Sans MT Condensed" pitchFamily="34" charset="0"/>
              </a:rPr>
              <a:t>Project Documents Updates</a:t>
            </a:r>
          </a:p>
          <a:p>
            <a:pPr>
              <a:spcBef>
                <a:spcPts val="1200"/>
              </a:spcBef>
              <a:defRPr/>
            </a:pPr>
            <a:r>
              <a:rPr lang="en-US" sz="1600" dirty="0" smtClean="0">
                <a:solidFill>
                  <a:schemeClr val="tx1"/>
                </a:solidFill>
                <a:latin typeface="Gill Sans MT Condensed" pitchFamily="34" charset="0"/>
              </a:rPr>
              <a:t>____________</a:t>
            </a:r>
            <a:endParaRPr lang="en-US" sz="1600" dirty="0">
              <a:solidFill>
                <a:schemeClr val="tx1"/>
              </a:solidFill>
              <a:latin typeface="Gill Sans MT Condensed" pitchFamily="34" charset="0"/>
            </a:endParaRPr>
          </a:p>
          <a:p>
            <a:pPr marL="114300" indent="-114300">
              <a:spcBef>
                <a:spcPts val="1200"/>
              </a:spcBef>
              <a:buFont typeface="Arial" pitchFamily="34" charset="0"/>
              <a:buChar char="•"/>
              <a:defRPr/>
            </a:pPr>
            <a:endParaRPr lang="en-US" sz="1600" dirty="0">
              <a:solidFill>
                <a:schemeClr val="tx1"/>
              </a:solidFill>
              <a:latin typeface="Gill Sans MT Condensed" pitchFamily="34" charset="0"/>
            </a:endParaRPr>
          </a:p>
        </p:txBody>
      </p:sp>
      <p:sp>
        <p:nvSpPr>
          <p:cNvPr id="18" name="Rectangle 17"/>
          <p:cNvSpPr/>
          <p:nvPr/>
        </p:nvSpPr>
        <p:spPr>
          <a:xfrm>
            <a:off x="3200400" y="2438400"/>
            <a:ext cx="2701925"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87325" indent="-187325">
              <a:spcAft>
                <a:spcPts val="0"/>
              </a:spcAft>
              <a:buFont typeface="+mj-lt"/>
              <a:buAutoNum type="arabicPeriod"/>
              <a:defRPr/>
            </a:pPr>
            <a:r>
              <a:rPr lang="en-US" sz="1600" dirty="0" smtClean="0">
                <a:solidFill>
                  <a:schemeClr val="tx1"/>
                </a:solidFill>
                <a:latin typeface="Gill Sans MT Condensed" pitchFamily="34" charset="0"/>
              </a:rPr>
              <a:t>Schedule Network Analysis</a:t>
            </a:r>
          </a:p>
          <a:p>
            <a:pPr marL="187325" indent="-187325">
              <a:spcAft>
                <a:spcPts val="0"/>
              </a:spcAft>
              <a:buFont typeface="+mj-lt"/>
              <a:buAutoNum type="arabicPeriod"/>
              <a:defRPr/>
            </a:pPr>
            <a:r>
              <a:rPr lang="en-US" sz="1600" dirty="0" smtClean="0">
                <a:solidFill>
                  <a:schemeClr val="tx1"/>
                </a:solidFill>
                <a:latin typeface="Gill Sans MT Condensed" pitchFamily="34" charset="0"/>
              </a:rPr>
              <a:t>Critical Path Method</a:t>
            </a:r>
          </a:p>
          <a:p>
            <a:pPr marL="187325" indent="-187325">
              <a:spcAft>
                <a:spcPts val="0"/>
              </a:spcAft>
              <a:buFont typeface="+mj-lt"/>
              <a:buAutoNum type="arabicPeriod"/>
              <a:defRPr/>
            </a:pPr>
            <a:r>
              <a:rPr lang="en-US" sz="1600" dirty="0" smtClean="0">
                <a:solidFill>
                  <a:schemeClr val="tx1"/>
                </a:solidFill>
                <a:latin typeface="Gill Sans MT Condensed" pitchFamily="34" charset="0"/>
              </a:rPr>
              <a:t>Critical Chain Method</a:t>
            </a:r>
          </a:p>
          <a:p>
            <a:pPr marL="187325" indent="-187325">
              <a:spcAft>
                <a:spcPts val="0"/>
              </a:spcAft>
              <a:buFont typeface="+mj-lt"/>
              <a:buAutoNum type="arabicPeriod"/>
              <a:defRPr/>
            </a:pPr>
            <a:r>
              <a:rPr lang="en-US" sz="1600" dirty="0" smtClean="0">
                <a:solidFill>
                  <a:schemeClr val="tx1"/>
                </a:solidFill>
                <a:latin typeface="Gill Sans MT Condensed" pitchFamily="34" charset="0"/>
              </a:rPr>
              <a:t>Resource Optimization Techniques</a:t>
            </a:r>
          </a:p>
          <a:p>
            <a:pPr marL="187325" indent="-187325">
              <a:spcAft>
                <a:spcPts val="0"/>
              </a:spcAft>
              <a:buFont typeface="+mj-lt"/>
              <a:buAutoNum type="arabicPeriod"/>
              <a:defRPr/>
            </a:pPr>
            <a:r>
              <a:rPr lang="en-US" sz="1600" dirty="0" smtClean="0">
                <a:solidFill>
                  <a:schemeClr val="tx1"/>
                </a:solidFill>
                <a:latin typeface="Gill Sans MT Condensed" pitchFamily="34" charset="0"/>
              </a:rPr>
              <a:t>Modeling Techniques</a:t>
            </a:r>
          </a:p>
          <a:p>
            <a:pPr marL="187325" indent="-187325">
              <a:spcAft>
                <a:spcPts val="0"/>
              </a:spcAft>
              <a:buFont typeface="+mj-lt"/>
              <a:buAutoNum type="arabicPeriod"/>
              <a:defRPr/>
            </a:pPr>
            <a:r>
              <a:rPr lang="en-US" sz="1600" dirty="0" smtClean="0">
                <a:solidFill>
                  <a:schemeClr val="tx1"/>
                </a:solidFill>
                <a:latin typeface="Gill Sans MT Condensed" pitchFamily="34" charset="0"/>
              </a:rPr>
              <a:t>Leads and Lags</a:t>
            </a:r>
          </a:p>
          <a:p>
            <a:pPr marL="187325" indent="-187325">
              <a:spcAft>
                <a:spcPts val="0"/>
              </a:spcAft>
              <a:buFont typeface="+mj-lt"/>
              <a:buAutoNum type="arabicPeriod"/>
              <a:defRPr/>
            </a:pPr>
            <a:r>
              <a:rPr lang="en-US" sz="1600" dirty="0" smtClean="0">
                <a:solidFill>
                  <a:schemeClr val="tx1"/>
                </a:solidFill>
                <a:latin typeface="Gill Sans MT Condensed" pitchFamily="34" charset="0"/>
              </a:rPr>
              <a:t>Schedule Compression</a:t>
            </a:r>
          </a:p>
          <a:p>
            <a:pPr marL="187325" indent="-187325">
              <a:spcAft>
                <a:spcPts val="0"/>
              </a:spcAft>
              <a:buFont typeface="+mj-lt"/>
              <a:buAutoNum type="arabicPeriod"/>
              <a:defRPr/>
            </a:pPr>
            <a:r>
              <a:rPr lang="en-US" sz="1600" dirty="0" smtClean="0">
                <a:solidFill>
                  <a:schemeClr val="tx1"/>
                </a:solidFill>
                <a:latin typeface="Gill Sans MT Condensed" pitchFamily="34" charset="0"/>
              </a:rPr>
              <a:t>Scheduling Tools</a:t>
            </a:r>
            <a:endParaRPr lang="en-US" sz="1600" dirty="0">
              <a:solidFill>
                <a:schemeClr val="tx1"/>
              </a:solidFill>
              <a:latin typeface="Gill Sans MT Condensed" pitchFamily="34" charset="0"/>
            </a:endParaRPr>
          </a:p>
          <a:p>
            <a:pPr>
              <a:spcAft>
                <a:spcPts val="0"/>
              </a:spcAft>
              <a:defRPr/>
            </a:pPr>
            <a:r>
              <a:rPr lang="en-US" sz="1600" dirty="0" smtClean="0">
                <a:solidFill>
                  <a:schemeClr val="tx1"/>
                </a:solidFill>
                <a:latin typeface="Gill Sans MT Condensed" pitchFamily="34" charset="0"/>
              </a:rPr>
              <a:t>____________</a:t>
            </a:r>
            <a:endParaRPr lang="en-US" sz="1600" dirty="0">
              <a:solidFill>
                <a:schemeClr val="tx1"/>
              </a:solidFill>
              <a:latin typeface="Gill Sans MT Condensed" pitchFamily="34" charset="0"/>
            </a:endParaRPr>
          </a:p>
          <a:p>
            <a:pPr marL="114300" indent="-114300">
              <a:spcAft>
                <a:spcPts val="0"/>
              </a:spcAft>
              <a:buFont typeface="Arial" pitchFamily="34" charset="0"/>
              <a:buChar char="•"/>
              <a:defRPr/>
            </a:pPr>
            <a:endParaRPr lang="en-US" sz="1600" dirty="0">
              <a:solidFill>
                <a:schemeClr val="tx1"/>
              </a:solidFill>
              <a:latin typeface="Gill Sans MT Condensed" pitchFamily="34" charset="0"/>
            </a:endParaRPr>
          </a:p>
        </p:txBody>
      </p:sp>
      <p:sp>
        <p:nvSpPr>
          <p:cNvPr id="20" name="Rectangle 19"/>
          <p:cNvSpPr/>
          <p:nvPr/>
        </p:nvSpPr>
        <p:spPr>
          <a:xfrm>
            <a:off x="381000" y="24384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76213" indent="-176213">
              <a:spcAft>
                <a:spcPts val="0"/>
              </a:spcAft>
              <a:buFont typeface="+mj-lt"/>
              <a:buAutoNum type="arabicPeriod"/>
              <a:defRPr/>
            </a:pPr>
            <a:r>
              <a:rPr lang="en-US" sz="1400" dirty="0" smtClean="0">
                <a:solidFill>
                  <a:schemeClr val="tx1"/>
                </a:solidFill>
                <a:latin typeface="Gill Sans MT Condensed" pitchFamily="34" charset="0"/>
              </a:rPr>
              <a:t>Schedule Management Plan</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Activity List</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Activity Attributes</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Project Schedule Network Diagrams</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Activity Resource Requirements</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Resource Calendars</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Activity Duration Estimates</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Project Scope Statement</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Risk Register</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Project Staff assignments</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Resource Breakdown Structure</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Enterprise Environmental Factors</a:t>
            </a:r>
            <a:endParaRPr lang="en-US" sz="1400" dirty="0">
              <a:solidFill>
                <a:schemeClr val="tx1"/>
              </a:solidFill>
              <a:latin typeface="Gill Sans MT Condensed" pitchFamily="34" charset="0"/>
            </a:endParaRPr>
          </a:p>
          <a:p>
            <a:pPr marL="176213" indent="-176213">
              <a:spcAft>
                <a:spcPts val="0"/>
              </a:spcAft>
              <a:buFont typeface="+mj-lt"/>
              <a:buAutoNum type="arabicPeriod"/>
              <a:defRPr/>
            </a:pPr>
            <a:r>
              <a:rPr lang="en-US" sz="1400" dirty="0" smtClean="0">
                <a:solidFill>
                  <a:schemeClr val="tx1"/>
                </a:solidFill>
                <a:latin typeface="Gill Sans MT Condensed" pitchFamily="34" charset="0"/>
              </a:rPr>
              <a:t>Organizational Process Assets</a:t>
            </a:r>
            <a:endParaRPr lang="en-US" sz="1400" dirty="0">
              <a:solidFill>
                <a:schemeClr val="tx1"/>
              </a:solidFill>
              <a:latin typeface="Gill Sans MT Condensed" pitchFamily="34" charset="0"/>
            </a:endParaRPr>
          </a:p>
          <a:p>
            <a:pPr>
              <a:spcAft>
                <a:spcPts val="0"/>
              </a:spcAft>
              <a:defRPr/>
            </a:pPr>
            <a:r>
              <a:rPr lang="en-US" sz="1400" dirty="0" smtClean="0">
                <a:solidFill>
                  <a:schemeClr val="tx1"/>
                </a:solidFill>
                <a:latin typeface="Gill Sans MT Condensed" pitchFamily="34" charset="0"/>
              </a:rPr>
              <a:t>____________</a:t>
            </a:r>
            <a:endParaRPr lang="en-US" sz="1400" dirty="0">
              <a:solidFill>
                <a:schemeClr val="tx1"/>
              </a:solidFill>
              <a:latin typeface="Gill Sans MT Condensed" pitchFamily="34" charset="0"/>
            </a:endParaRPr>
          </a:p>
          <a:p>
            <a:pPr marL="114300" indent="-114300">
              <a:spcAft>
                <a:spcPts val="0"/>
              </a:spcAft>
              <a:buFont typeface="Arial" pitchFamily="34" charset="0"/>
              <a:buChar char="•"/>
              <a:defRPr/>
            </a:pPr>
            <a:endParaRPr lang="en-US" sz="1400" dirty="0">
              <a:solidFill>
                <a:schemeClr val="tx1"/>
              </a:solidFill>
              <a:latin typeface="Gill Sans MT" pitchFamily="34" charset="0"/>
            </a:endParaRPr>
          </a:p>
        </p:txBody>
      </p:sp>
      <p:sp>
        <p:nvSpPr>
          <p:cNvPr id="6" name="Rectangle 5"/>
          <p:cNvSpPr/>
          <p:nvPr/>
        </p:nvSpPr>
        <p:spPr>
          <a:xfrm>
            <a:off x="381000"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1600" dirty="0">
                <a:solidFill>
                  <a:schemeClr val="tx1"/>
                </a:solidFill>
                <a:latin typeface="Gill Sans MT" pitchFamily="34" charset="0"/>
              </a:rPr>
              <a:t>Inputs	</a:t>
            </a:r>
          </a:p>
        </p:txBody>
      </p:sp>
      <p:sp>
        <p:nvSpPr>
          <p:cNvPr id="8" name="TextBox 7"/>
          <p:cNvSpPr txBox="1"/>
          <p:nvPr/>
        </p:nvSpPr>
        <p:spPr>
          <a:xfrm>
            <a:off x="381000" y="1524000"/>
            <a:ext cx="685800" cy="338554"/>
          </a:xfrm>
          <a:prstGeom prst="rect">
            <a:avLst/>
          </a:prstGeom>
          <a:noFill/>
        </p:spPr>
        <p:txBody>
          <a:bodyPr>
            <a:spAutoFit/>
          </a:bodyPr>
          <a:lstStyle/>
          <a:p>
            <a:pPr algn="ctr">
              <a:defRPr/>
            </a:pPr>
            <a:r>
              <a:rPr lang="en-US" sz="1600" dirty="0">
                <a:latin typeface="Calisto MT" pitchFamily="18" charset="0"/>
              </a:rPr>
              <a:t>1</a:t>
            </a:r>
          </a:p>
        </p:txBody>
      </p:sp>
      <p:cxnSp>
        <p:nvCxnSpPr>
          <p:cNvPr id="10" name="Straight Connector 9"/>
          <p:cNvCxnSpPr/>
          <p:nvPr/>
        </p:nvCxnSpPr>
        <p:spPr>
          <a:xfrm rot="5400000">
            <a:off x="7246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235036"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1600" dirty="0">
                <a:solidFill>
                  <a:schemeClr val="tx1"/>
                </a:solidFill>
                <a:latin typeface="Gill Sans MT" pitchFamily="34" charset="0"/>
              </a:rPr>
              <a:t>Tools and Techniques</a:t>
            </a:r>
          </a:p>
        </p:txBody>
      </p:sp>
      <p:sp>
        <p:nvSpPr>
          <p:cNvPr id="12" name="TextBox 11"/>
          <p:cNvSpPr txBox="1"/>
          <p:nvPr/>
        </p:nvSpPr>
        <p:spPr>
          <a:xfrm>
            <a:off x="3235325" y="1524000"/>
            <a:ext cx="685800" cy="338554"/>
          </a:xfrm>
          <a:prstGeom prst="rect">
            <a:avLst/>
          </a:prstGeom>
          <a:noFill/>
        </p:spPr>
        <p:txBody>
          <a:bodyPr>
            <a:spAutoFit/>
          </a:bodyPr>
          <a:lstStyle/>
          <a:p>
            <a:pPr algn="ctr">
              <a:defRPr/>
            </a:pPr>
            <a:r>
              <a:rPr lang="en-US" sz="1600" dirty="0">
                <a:latin typeface="Calisto MT" pitchFamily="18" charset="0"/>
              </a:rPr>
              <a:t>2</a:t>
            </a:r>
          </a:p>
        </p:txBody>
      </p:sp>
      <p:cxnSp>
        <p:nvCxnSpPr>
          <p:cNvPr id="13" name="Straight Connector 12"/>
          <p:cNvCxnSpPr/>
          <p:nvPr/>
        </p:nvCxnSpPr>
        <p:spPr>
          <a:xfrm rot="5400000">
            <a:off x="3579019"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1600" dirty="0">
                <a:solidFill>
                  <a:schemeClr val="tx1"/>
                </a:solidFill>
                <a:latin typeface="Gill Sans MT" pitchFamily="34" charset="0"/>
              </a:rPr>
              <a:t>Outputs</a:t>
            </a:r>
          </a:p>
        </p:txBody>
      </p:sp>
      <p:sp>
        <p:nvSpPr>
          <p:cNvPr id="16" name="TextBox 15"/>
          <p:cNvSpPr txBox="1"/>
          <p:nvPr/>
        </p:nvSpPr>
        <p:spPr>
          <a:xfrm>
            <a:off x="6096000" y="1524000"/>
            <a:ext cx="685800" cy="338554"/>
          </a:xfrm>
          <a:prstGeom prst="rect">
            <a:avLst/>
          </a:prstGeom>
          <a:noFill/>
        </p:spPr>
        <p:txBody>
          <a:bodyPr>
            <a:spAutoFit/>
          </a:bodyPr>
          <a:lstStyle/>
          <a:p>
            <a:pPr algn="ctr">
              <a:defRPr/>
            </a:pPr>
            <a:r>
              <a:rPr lang="en-US" sz="1600" dirty="0">
                <a:latin typeface="Calisto MT" pitchFamily="18" charset="0"/>
              </a:rPr>
              <a:t>3</a:t>
            </a:r>
          </a:p>
        </p:txBody>
      </p:sp>
      <p:cxnSp>
        <p:nvCxnSpPr>
          <p:cNvPr id="17" name="Straight Connector 16"/>
          <p:cNvCxnSpPr/>
          <p:nvPr/>
        </p:nvCxnSpPr>
        <p:spPr>
          <a:xfrm rot="5400000">
            <a:off x="64396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9688" y="972979"/>
            <a:ext cx="9220200" cy="584775"/>
          </a:xfrm>
          <a:prstGeom prst="rect">
            <a:avLst/>
          </a:prstGeom>
          <a:noFill/>
        </p:spPr>
        <p:txBody>
          <a:bodyPr wrap="square" lIns="91440" tIns="45720" rIns="91440" bIns="45720">
            <a:spAutoFit/>
          </a:bodyPr>
          <a:lstStyle/>
          <a:p>
            <a:pPr algn="ctr"/>
            <a:r>
              <a:rPr lang="en-US" sz="1600" b="1" cap="all" dirty="0">
                <a:ln w="9000" cmpd="sng">
                  <a:solidFill>
                    <a:schemeClr val="accent4">
                      <a:shade val="50000"/>
                      <a:satMod val="120000"/>
                    </a:schemeClr>
                  </a:solidFill>
                  <a:prstDash val="solid"/>
                </a:ln>
                <a:effectLst>
                  <a:reflection blurRad="12700" stA="28000" endPos="45000" dist="1000" dir="5400000" sy="-100000" algn="bl" rotWithShape="0"/>
                </a:effectLst>
              </a:rPr>
              <a:t>Process of analyzing activity sequences, durations, resource requirements, and schedule constraints to create the project schedule model.</a:t>
            </a:r>
          </a:p>
        </p:txBody>
      </p:sp>
      <p:sp>
        <p:nvSpPr>
          <p:cNvPr id="35" name="TextBox 34"/>
          <p:cNvSpPr txBox="1"/>
          <p:nvPr/>
        </p:nvSpPr>
        <p:spPr>
          <a:xfrm>
            <a:off x="1242392" y="67271"/>
            <a:ext cx="6858000" cy="523220"/>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2800" dirty="0" smtClean="0">
                <a:solidFill>
                  <a:schemeClr val="tx1"/>
                </a:solidFill>
                <a:latin typeface="Arial" pitchFamily="34" charset="0"/>
                <a:cs typeface="Arial" pitchFamily="34" charset="0"/>
              </a:rPr>
              <a:t>Develop Schedule</a:t>
            </a:r>
            <a:endParaRPr lang="en-US"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6080530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style.rotation</p:attrName>
                                        </p:attrNameLst>
                                      </p:cBhvr>
                                      <p:tavLst>
                                        <p:tav tm="0">
                                          <p:val>
                                            <p:fltVal val="720"/>
                                          </p:val>
                                        </p:tav>
                                        <p:tav tm="100000">
                                          <p:val>
                                            <p:fltVal val="0"/>
                                          </p:val>
                                        </p:tav>
                                      </p:tavLst>
                                    </p:anim>
                                    <p:anim calcmode="lin" valueType="num">
                                      <p:cBhvr>
                                        <p:cTn id="9" dur="500" fill="hold"/>
                                        <p:tgtEl>
                                          <p:spTgt spid="8"/>
                                        </p:tgtEl>
                                        <p:attrNameLst>
                                          <p:attrName>ppt_h</p:attrName>
                                        </p:attrNameLst>
                                      </p:cBhvr>
                                      <p:tavLst>
                                        <p:tav tm="0">
                                          <p:val>
                                            <p:fltVal val="0"/>
                                          </p:val>
                                        </p:tav>
                                        <p:tav tm="100000">
                                          <p:val>
                                            <p:strVal val="#ppt_h"/>
                                          </p:val>
                                        </p:tav>
                                      </p:tavLst>
                                    </p:anim>
                                    <p:anim calcmode="lin" valueType="num">
                                      <p:cBhvr>
                                        <p:cTn id="10" dur="500" fill="hold"/>
                                        <p:tgtEl>
                                          <p:spTgt spid="8"/>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style.rotation</p:attrName>
                                        </p:attrNameLst>
                                      </p:cBhvr>
                                      <p:tavLst>
                                        <p:tav tm="0">
                                          <p:val>
                                            <p:fltVal val="720"/>
                                          </p:val>
                                        </p:tav>
                                        <p:tav tm="100000">
                                          <p:val>
                                            <p:fltVal val="0"/>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 calcmode="lin" valueType="num">
                                      <p:cBhvr>
                                        <p:cTn id="16" dur="500" fill="hold"/>
                                        <p:tgtEl>
                                          <p:spTgt spid="12"/>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style.rotation</p:attrName>
                                        </p:attrNameLst>
                                      </p:cBhvr>
                                      <p:tavLst>
                                        <p:tav tm="0">
                                          <p:val>
                                            <p:fltVal val="720"/>
                                          </p:val>
                                        </p:tav>
                                        <p:tav tm="100000">
                                          <p:val>
                                            <p:fltVal val="0"/>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 calcmode="lin" valueType="num">
                                      <p:cBhvr>
                                        <p:cTn id="22" dur="500" fill="hold"/>
                                        <p:tgtEl>
                                          <p:spTgt spid="16"/>
                                        </p:tgtEl>
                                        <p:attrNameLst>
                                          <p:attrName>ppt_w</p:attrName>
                                        </p:attrNameLst>
                                      </p:cBhvr>
                                      <p:tavLst>
                                        <p:tav tm="0">
                                          <p:val>
                                            <p:fltVal val="0"/>
                                          </p:val>
                                        </p:tav>
                                        <p:tav tm="100000">
                                          <p:val>
                                            <p:strVal val="#ppt_w"/>
                                          </p:val>
                                        </p:tav>
                                      </p:tavLst>
                                    </p:anim>
                                  </p:childTnLst>
                                </p:cTn>
                              </p:par>
                            </p:childTnLst>
                          </p:cTn>
                        </p:par>
                        <p:par>
                          <p:cTn id="23" fill="hold" nodeType="afterGroup">
                            <p:stCondLst>
                              <p:cond delay="5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nodeType="afterGroup">
                            <p:stCondLst>
                              <p:cond delay="100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nodeType="afterGroup">
                            <p:stCondLst>
                              <p:cond delay="1500"/>
                            </p:stCondLst>
                            <p:childTnLst>
                              <p:par>
                                <p:cTn id="32" presetID="2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bg/>
                                          </p:spTgt>
                                        </p:tgtEl>
                                        <p:attrNameLst>
                                          <p:attrName>style.visibility</p:attrName>
                                        </p:attrNameLst>
                                      </p:cBhvr>
                                      <p:to>
                                        <p:strVal val="visible"/>
                                      </p:to>
                                    </p:set>
                                    <p:anim calcmode="lin" valueType="num">
                                      <p:cBhvr additive="base">
                                        <p:cTn id="39"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20">
                                            <p:bg/>
                                          </p:spTgt>
                                        </p:tgtEl>
                                        <p:attrNameLst>
                                          <p:attrName>ppt_y</p:attrName>
                                        </p:attrNameLst>
                                      </p:cBhvr>
                                      <p:tavLst>
                                        <p:tav tm="0">
                                          <p:val>
                                            <p:strVal val="1+#ppt_h/2"/>
                                          </p:val>
                                        </p:tav>
                                        <p:tav tm="100000">
                                          <p:val>
                                            <p:strVal val="#ppt_y"/>
                                          </p:val>
                                        </p:tav>
                                      </p:tavLst>
                                    </p:anim>
                                  </p:childTnLst>
                                </p:cTn>
                              </p:par>
                            </p:childTnLst>
                          </p:cTn>
                        </p:par>
                        <p:par>
                          <p:cTn id="41" fill="hold" nodeType="withGroup">
                            <p:stCondLst>
                              <p:cond delay="500"/>
                            </p:stCondLst>
                            <p:childTnLst>
                              <p:par>
                                <p:cTn id="42" presetID="42" presetClass="entr" presetSubtype="0" fill="hold" grpId="0" nodeType="after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fade">
                                      <p:cBhvr>
                                        <p:cTn id="44" dur="1000"/>
                                        <p:tgtEl>
                                          <p:spTgt spid="20">
                                            <p:txEl>
                                              <p:pRg st="0" end="0"/>
                                            </p:txEl>
                                          </p:spTgt>
                                        </p:tgtEl>
                                      </p:cBhvr>
                                    </p:animEffect>
                                    <p:anim calcmode="lin" valueType="num">
                                      <p:cBhvr>
                                        <p:cTn id="45"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42" presetClass="entr" presetSubtype="0" fill="hold" grpId="0" nodeType="afterEffect">
                                  <p:stCondLst>
                                    <p:cond delay="0"/>
                                  </p:stCondLst>
                                  <p:childTnLst>
                                    <p:set>
                                      <p:cBhvr>
                                        <p:cTn id="49" dur="1" fill="hold">
                                          <p:stCondLst>
                                            <p:cond delay="0"/>
                                          </p:stCondLst>
                                        </p:cTn>
                                        <p:tgtEl>
                                          <p:spTgt spid="20">
                                            <p:txEl>
                                              <p:pRg st="1" end="1"/>
                                            </p:txEl>
                                          </p:spTgt>
                                        </p:tgtEl>
                                        <p:attrNameLst>
                                          <p:attrName>style.visibility</p:attrName>
                                        </p:attrNameLst>
                                      </p:cBhvr>
                                      <p:to>
                                        <p:strVal val="visible"/>
                                      </p:to>
                                    </p:set>
                                    <p:animEffect transition="in" filter="fade">
                                      <p:cBhvr>
                                        <p:cTn id="50" dur="1000"/>
                                        <p:tgtEl>
                                          <p:spTgt spid="20">
                                            <p:txEl>
                                              <p:pRg st="1" end="1"/>
                                            </p:txEl>
                                          </p:spTgt>
                                        </p:tgtEl>
                                      </p:cBhvr>
                                    </p:animEffect>
                                    <p:anim calcmode="lin" valueType="num">
                                      <p:cBhvr>
                                        <p:cTn id="51"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42" presetClass="entr" presetSubtype="0" fill="hold" grpId="0" nodeType="afterEffect">
                                  <p:stCondLst>
                                    <p:cond delay="0"/>
                                  </p:stCondLst>
                                  <p:childTnLst>
                                    <p:set>
                                      <p:cBhvr>
                                        <p:cTn id="55" dur="1" fill="hold">
                                          <p:stCondLst>
                                            <p:cond delay="0"/>
                                          </p:stCondLst>
                                        </p:cTn>
                                        <p:tgtEl>
                                          <p:spTgt spid="20">
                                            <p:txEl>
                                              <p:pRg st="2" end="2"/>
                                            </p:txEl>
                                          </p:spTgt>
                                        </p:tgtEl>
                                        <p:attrNameLst>
                                          <p:attrName>style.visibility</p:attrName>
                                        </p:attrNameLst>
                                      </p:cBhvr>
                                      <p:to>
                                        <p:strVal val="visible"/>
                                      </p:to>
                                    </p:set>
                                    <p:animEffect transition="in" filter="fade">
                                      <p:cBhvr>
                                        <p:cTn id="56" dur="1000"/>
                                        <p:tgtEl>
                                          <p:spTgt spid="20">
                                            <p:txEl>
                                              <p:pRg st="2" end="2"/>
                                            </p:txEl>
                                          </p:spTgt>
                                        </p:tgtEl>
                                      </p:cBhvr>
                                    </p:animEffect>
                                    <p:anim calcmode="lin" valueType="num">
                                      <p:cBhvr>
                                        <p:cTn id="57"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0">
                                            <p:txEl>
                                              <p:pRg st="3" end="3"/>
                                            </p:txEl>
                                          </p:spTgt>
                                        </p:tgtEl>
                                        <p:attrNameLst>
                                          <p:attrName>style.visibility</p:attrName>
                                        </p:attrNameLst>
                                      </p:cBhvr>
                                      <p:to>
                                        <p:strVal val="visible"/>
                                      </p:to>
                                    </p:set>
                                    <p:animEffect transition="in" filter="fade">
                                      <p:cBhvr>
                                        <p:cTn id="62" dur="1000"/>
                                        <p:tgtEl>
                                          <p:spTgt spid="20">
                                            <p:txEl>
                                              <p:pRg st="3" end="3"/>
                                            </p:txEl>
                                          </p:spTgt>
                                        </p:tgtEl>
                                      </p:cBhvr>
                                    </p:animEffect>
                                    <p:anim calcmode="lin" valueType="num">
                                      <p:cBhvr>
                                        <p:cTn id="63"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64"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2" presetClass="entr" presetSubtype="0" fill="hold" grpId="0" nodeType="afterEffect">
                                  <p:stCondLst>
                                    <p:cond delay="0"/>
                                  </p:stCondLst>
                                  <p:childTnLst>
                                    <p:set>
                                      <p:cBhvr>
                                        <p:cTn id="67" dur="1" fill="hold">
                                          <p:stCondLst>
                                            <p:cond delay="0"/>
                                          </p:stCondLst>
                                        </p:cTn>
                                        <p:tgtEl>
                                          <p:spTgt spid="20">
                                            <p:txEl>
                                              <p:pRg st="4" end="4"/>
                                            </p:txEl>
                                          </p:spTgt>
                                        </p:tgtEl>
                                        <p:attrNameLst>
                                          <p:attrName>style.visibility</p:attrName>
                                        </p:attrNameLst>
                                      </p:cBhvr>
                                      <p:to>
                                        <p:strVal val="visible"/>
                                      </p:to>
                                    </p:set>
                                    <p:animEffect transition="in" filter="fade">
                                      <p:cBhvr>
                                        <p:cTn id="68" dur="1000"/>
                                        <p:tgtEl>
                                          <p:spTgt spid="20">
                                            <p:txEl>
                                              <p:pRg st="4" end="4"/>
                                            </p:txEl>
                                          </p:spTgt>
                                        </p:tgtEl>
                                      </p:cBhvr>
                                    </p:animEffect>
                                    <p:anim calcmode="lin" valueType="num">
                                      <p:cBhvr>
                                        <p:cTn id="69"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70"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20">
                                            <p:txEl>
                                              <p:pRg st="5" end="5"/>
                                            </p:txEl>
                                          </p:spTgt>
                                        </p:tgtEl>
                                        <p:attrNameLst>
                                          <p:attrName>style.visibility</p:attrName>
                                        </p:attrNameLst>
                                      </p:cBhvr>
                                      <p:to>
                                        <p:strVal val="visible"/>
                                      </p:to>
                                    </p:set>
                                    <p:animEffect transition="in" filter="fade">
                                      <p:cBhvr>
                                        <p:cTn id="74" dur="1000"/>
                                        <p:tgtEl>
                                          <p:spTgt spid="20">
                                            <p:txEl>
                                              <p:pRg st="5" end="5"/>
                                            </p:txEl>
                                          </p:spTgt>
                                        </p:tgtEl>
                                      </p:cBhvr>
                                    </p:animEffect>
                                    <p:anim calcmode="lin" valueType="num">
                                      <p:cBhvr>
                                        <p:cTn id="75" dur="10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42" presetClass="entr" presetSubtype="0" fill="hold" grpId="0" nodeType="afterEffect">
                                  <p:stCondLst>
                                    <p:cond delay="0"/>
                                  </p:stCondLst>
                                  <p:childTnLst>
                                    <p:set>
                                      <p:cBhvr>
                                        <p:cTn id="79" dur="1" fill="hold">
                                          <p:stCondLst>
                                            <p:cond delay="0"/>
                                          </p:stCondLst>
                                        </p:cTn>
                                        <p:tgtEl>
                                          <p:spTgt spid="20">
                                            <p:txEl>
                                              <p:pRg st="6" end="6"/>
                                            </p:txEl>
                                          </p:spTgt>
                                        </p:tgtEl>
                                        <p:attrNameLst>
                                          <p:attrName>style.visibility</p:attrName>
                                        </p:attrNameLst>
                                      </p:cBhvr>
                                      <p:to>
                                        <p:strVal val="visible"/>
                                      </p:to>
                                    </p:set>
                                    <p:animEffect transition="in" filter="fade">
                                      <p:cBhvr>
                                        <p:cTn id="80" dur="1000"/>
                                        <p:tgtEl>
                                          <p:spTgt spid="20">
                                            <p:txEl>
                                              <p:pRg st="6" end="6"/>
                                            </p:txEl>
                                          </p:spTgt>
                                        </p:tgtEl>
                                      </p:cBhvr>
                                    </p:animEffect>
                                    <p:anim calcmode="lin" valueType="num">
                                      <p:cBhvr>
                                        <p:cTn id="81" dur="1000" fill="hold"/>
                                        <p:tgtEl>
                                          <p:spTgt spid="20">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20">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7500"/>
                            </p:stCondLst>
                            <p:childTnLst>
                              <p:par>
                                <p:cTn id="84" presetID="42" presetClass="entr" presetSubtype="0" fill="hold" grpId="0" nodeType="afterEffect">
                                  <p:stCondLst>
                                    <p:cond delay="0"/>
                                  </p:stCondLst>
                                  <p:childTnLst>
                                    <p:set>
                                      <p:cBhvr>
                                        <p:cTn id="85" dur="1" fill="hold">
                                          <p:stCondLst>
                                            <p:cond delay="0"/>
                                          </p:stCondLst>
                                        </p:cTn>
                                        <p:tgtEl>
                                          <p:spTgt spid="20">
                                            <p:txEl>
                                              <p:pRg st="7" end="7"/>
                                            </p:txEl>
                                          </p:spTgt>
                                        </p:tgtEl>
                                        <p:attrNameLst>
                                          <p:attrName>style.visibility</p:attrName>
                                        </p:attrNameLst>
                                      </p:cBhvr>
                                      <p:to>
                                        <p:strVal val="visible"/>
                                      </p:to>
                                    </p:set>
                                    <p:animEffect transition="in" filter="fade">
                                      <p:cBhvr>
                                        <p:cTn id="86" dur="1000"/>
                                        <p:tgtEl>
                                          <p:spTgt spid="20">
                                            <p:txEl>
                                              <p:pRg st="7" end="7"/>
                                            </p:txEl>
                                          </p:spTgt>
                                        </p:tgtEl>
                                      </p:cBhvr>
                                    </p:animEffect>
                                    <p:anim calcmode="lin" valueType="num">
                                      <p:cBhvr>
                                        <p:cTn id="87" dur="10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0">
                                            <p:txEl>
                                              <p:pRg st="8" end="8"/>
                                            </p:txEl>
                                          </p:spTgt>
                                        </p:tgtEl>
                                        <p:attrNameLst>
                                          <p:attrName>style.visibility</p:attrName>
                                        </p:attrNameLst>
                                      </p:cBhvr>
                                      <p:to>
                                        <p:strVal val="visible"/>
                                      </p:to>
                                    </p:set>
                                    <p:animEffect transition="in" filter="fade">
                                      <p:cBhvr>
                                        <p:cTn id="93" dur="1000"/>
                                        <p:tgtEl>
                                          <p:spTgt spid="20">
                                            <p:txEl>
                                              <p:pRg st="8" end="8"/>
                                            </p:txEl>
                                          </p:spTgt>
                                        </p:tgtEl>
                                      </p:cBhvr>
                                    </p:animEffect>
                                    <p:anim calcmode="lin" valueType="num">
                                      <p:cBhvr>
                                        <p:cTn id="94" dur="1000" fill="hold"/>
                                        <p:tgtEl>
                                          <p:spTgt spid="20">
                                            <p:txEl>
                                              <p:pRg st="8" end="8"/>
                                            </p:txEl>
                                          </p:spTgt>
                                        </p:tgtEl>
                                        <p:attrNameLst>
                                          <p:attrName>ppt_x</p:attrName>
                                        </p:attrNameLst>
                                      </p:cBhvr>
                                      <p:tavLst>
                                        <p:tav tm="0">
                                          <p:val>
                                            <p:strVal val="#ppt_x"/>
                                          </p:val>
                                        </p:tav>
                                        <p:tav tm="100000">
                                          <p:val>
                                            <p:strVal val="#ppt_x"/>
                                          </p:val>
                                        </p:tav>
                                      </p:tavLst>
                                    </p:anim>
                                    <p:anim calcmode="lin" valueType="num">
                                      <p:cBhvr>
                                        <p:cTn id="95" dur="1000" fill="hold"/>
                                        <p:tgtEl>
                                          <p:spTgt spid="2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20">
                                            <p:txEl>
                                              <p:pRg st="9" end="9"/>
                                            </p:txEl>
                                          </p:spTgt>
                                        </p:tgtEl>
                                        <p:attrNameLst>
                                          <p:attrName>style.visibility</p:attrName>
                                        </p:attrNameLst>
                                      </p:cBhvr>
                                      <p:to>
                                        <p:strVal val="visible"/>
                                      </p:to>
                                    </p:set>
                                    <p:animEffect transition="in" filter="fade">
                                      <p:cBhvr>
                                        <p:cTn id="100" dur="1000"/>
                                        <p:tgtEl>
                                          <p:spTgt spid="20">
                                            <p:txEl>
                                              <p:pRg st="9" end="9"/>
                                            </p:txEl>
                                          </p:spTgt>
                                        </p:tgtEl>
                                      </p:cBhvr>
                                    </p:animEffect>
                                    <p:anim calcmode="lin" valueType="num">
                                      <p:cBhvr>
                                        <p:cTn id="101" dur="10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102" dur="10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20">
                                            <p:txEl>
                                              <p:pRg st="10" end="10"/>
                                            </p:txEl>
                                          </p:spTgt>
                                        </p:tgtEl>
                                        <p:attrNameLst>
                                          <p:attrName>style.visibility</p:attrName>
                                        </p:attrNameLst>
                                      </p:cBhvr>
                                      <p:to>
                                        <p:strVal val="visible"/>
                                      </p:to>
                                    </p:set>
                                    <p:animEffect transition="in" filter="fade">
                                      <p:cBhvr>
                                        <p:cTn id="107" dur="1000"/>
                                        <p:tgtEl>
                                          <p:spTgt spid="20">
                                            <p:txEl>
                                              <p:pRg st="10" end="10"/>
                                            </p:txEl>
                                          </p:spTgt>
                                        </p:tgtEl>
                                      </p:cBhvr>
                                    </p:animEffect>
                                    <p:anim calcmode="lin" valueType="num">
                                      <p:cBhvr>
                                        <p:cTn id="108" dur="1000" fill="hold"/>
                                        <p:tgtEl>
                                          <p:spTgt spid="20">
                                            <p:txEl>
                                              <p:pRg st="10" end="10"/>
                                            </p:txEl>
                                          </p:spTgt>
                                        </p:tgtEl>
                                        <p:attrNameLst>
                                          <p:attrName>ppt_x</p:attrName>
                                        </p:attrNameLst>
                                      </p:cBhvr>
                                      <p:tavLst>
                                        <p:tav tm="0">
                                          <p:val>
                                            <p:strVal val="#ppt_x"/>
                                          </p:val>
                                        </p:tav>
                                        <p:tav tm="100000">
                                          <p:val>
                                            <p:strVal val="#ppt_x"/>
                                          </p:val>
                                        </p:tav>
                                      </p:tavLst>
                                    </p:anim>
                                    <p:anim calcmode="lin" valueType="num">
                                      <p:cBhvr>
                                        <p:cTn id="109" dur="1000" fill="hold"/>
                                        <p:tgtEl>
                                          <p:spTgt spid="20">
                                            <p:txEl>
                                              <p:pRg st="10" end="10"/>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000"/>
                            </p:stCondLst>
                            <p:childTnLst>
                              <p:par>
                                <p:cTn id="111" presetID="42" presetClass="entr" presetSubtype="0" fill="hold" grpId="0" nodeType="afterEffect">
                                  <p:stCondLst>
                                    <p:cond delay="0"/>
                                  </p:stCondLst>
                                  <p:childTnLst>
                                    <p:set>
                                      <p:cBhvr>
                                        <p:cTn id="112" dur="1" fill="hold">
                                          <p:stCondLst>
                                            <p:cond delay="0"/>
                                          </p:stCondLst>
                                        </p:cTn>
                                        <p:tgtEl>
                                          <p:spTgt spid="20">
                                            <p:txEl>
                                              <p:pRg st="11" end="11"/>
                                            </p:txEl>
                                          </p:spTgt>
                                        </p:tgtEl>
                                        <p:attrNameLst>
                                          <p:attrName>style.visibility</p:attrName>
                                        </p:attrNameLst>
                                      </p:cBhvr>
                                      <p:to>
                                        <p:strVal val="visible"/>
                                      </p:to>
                                    </p:set>
                                    <p:animEffect transition="in" filter="fade">
                                      <p:cBhvr>
                                        <p:cTn id="113" dur="1000"/>
                                        <p:tgtEl>
                                          <p:spTgt spid="20">
                                            <p:txEl>
                                              <p:pRg st="11" end="11"/>
                                            </p:txEl>
                                          </p:spTgt>
                                        </p:tgtEl>
                                      </p:cBhvr>
                                    </p:animEffect>
                                    <p:anim calcmode="lin" valueType="num">
                                      <p:cBhvr>
                                        <p:cTn id="114" dur="1000" fill="hold"/>
                                        <p:tgtEl>
                                          <p:spTgt spid="20">
                                            <p:txEl>
                                              <p:pRg st="11" end="11"/>
                                            </p:txEl>
                                          </p:spTgt>
                                        </p:tgtEl>
                                        <p:attrNameLst>
                                          <p:attrName>ppt_x</p:attrName>
                                        </p:attrNameLst>
                                      </p:cBhvr>
                                      <p:tavLst>
                                        <p:tav tm="0">
                                          <p:val>
                                            <p:strVal val="#ppt_x"/>
                                          </p:val>
                                        </p:tav>
                                        <p:tav tm="100000">
                                          <p:val>
                                            <p:strVal val="#ppt_x"/>
                                          </p:val>
                                        </p:tav>
                                      </p:tavLst>
                                    </p:anim>
                                    <p:anim calcmode="lin" valueType="num">
                                      <p:cBhvr>
                                        <p:cTn id="115" dur="1000" fill="hold"/>
                                        <p:tgtEl>
                                          <p:spTgt spid="20">
                                            <p:txEl>
                                              <p:pRg st="11" end="11"/>
                                            </p:txEl>
                                          </p:spTgt>
                                        </p:tgtEl>
                                        <p:attrNameLst>
                                          <p:attrName>ppt_y</p:attrName>
                                        </p:attrNameLst>
                                      </p:cBhvr>
                                      <p:tavLst>
                                        <p:tav tm="0">
                                          <p:val>
                                            <p:strVal val="#ppt_y+.1"/>
                                          </p:val>
                                        </p:tav>
                                        <p:tav tm="100000">
                                          <p:val>
                                            <p:strVal val="#ppt_y"/>
                                          </p:val>
                                        </p:tav>
                                      </p:tavLst>
                                    </p:anim>
                                  </p:childTnLst>
                                </p:cTn>
                              </p:par>
                            </p:childTnLst>
                          </p:cTn>
                        </p:par>
                        <p:par>
                          <p:cTn id="116" fill="hold">
                            <p:stCondLst>
                              <p:cond delay="2000"/>
                            </p:stCondLst>
                            <p:childTnLst>
                              <p:par>
                                <p:cTn id="117" presetID="42" presetClass="entr" presetSubtype="0" fill="hold" grpId="0" nodeType="afterEffect">
                                  <p:stCondLst>
                                    <p:cond delay="0"/>
                                  </p:stCondLst>
                                  <p:childTnLst>
                                    <p:set>
                                      <p:cBhvr>
                                        <p:cTn id="118" dur="1" fill="hold">
                                          <p:stCondLst>
                                            <p:cond delay="0"/>
                                          </p:stCondLst>
                                        </p:cTn>
                                        <p:tgtEl>
                                          <p:spTgt spid="20">
                                            <p:txEl>
                                              <p:pRg st="12" end="12"/>
                                            </p:txEl>
                                          </p:spTgt>
                                        </p:tgtEl>
                                        <p:attrNameLst>
                                          <p:attrName>style.visibility</p:attrName>
                                        </p:attrNameLst>
                                      </p:cBhvr>
                                      <p:to>
                                        <p:strVal val="visible"/>
                                      </p:to>
                                    </p:set>
                                    <p:animEffect transition="in" filter="fade">
                                      <p:cBhvr>
                                        <p:cTn id="119" dur="1000"/>
                                        <p:tgtEl>
                                          <p:spTgt spid="20">
                                            <p:txEl>
                                              <p:pRg st="12" end="12"/>
                                            </p:txEl>
                                          </p:spTgt>
                                        </p:tgtEl>
                                      </p:cBhvr>
                                    </p:animEffect>
                                    <p:anim calcmode="lin" valueType="num">
                                      <p:cBhvr>
                                        <p:cTn id="120" dur="1000" fill="hold"/>
                                        <p:tgtEl>
                                          <p:spTgt spid="20">
                                            <p:txEl>
                                              <p:pRg st="12" end="12"/>
                                            </p:txEl>
                                          </p:spTgt>
                                        </p:tgtEl>
                                        <p:attrNameLst>
                                          <p:attrName>ppt_x</p:attrName>
                                        </p:attrNameLst>
                                      </p:cBhvr>
                                      <p:tavLst>
                                        <p:tav tm="0">
                                          <p:val>
                                            <p:strVal val="#ppt_x"/>
                                          </p:val>
                                        </p:tav>
                                        <p:tav tm="100000">
                                          <p:val>
                                            <p:strVal val="#ppt_x"/>
                                          </p:val>
                                        </p:tav>
                                      </p:tavLst>
                                    </p:anim>
                                    <p:anim calcmode="lin" valueType="num">
                                      <p:cBhvr>
                                        <p:cTn id="121" dur="1000" fill="hold"/>
                                        <p:tgtEl>
                                          <p:spTgt spid="20">
                                            <p:txEl>
                                              <p:pRg st="12" end="12"/>
                                            </p:txEl>
                                          </p:spTgt>
                                        </p:tgtEl>
                                        <p:attrNameLst>
                                          <p:attrName>ppt_y</p:attrName>
                                        </p:attrNameLst>
                                      </p:cBhvr>
                                      <p:tavLst>
                                        <p:tav tm="0">
                                          <p:val>
                                            <p:strVal val="#ppt_y+.1"/>
                                          </p:val>
                                        </p:tav>
                                        <p:tav tm="100000">
                                          <p:val>
                                            <p:strVal val="#ppt_y"/>
                                          </p:val>
                                        </p:tav>
                                      </p:tavLst>
                                    </p:anim>
                                  </p:childTnLst>
                                </p:cTn>
                              </p:par>
                            </p:childTnLst>
                          </p:cTn>
                        </p:par>
                        <p:par>
                          <p:cTn id="122" fill="hold">
                            <p:stCondLst>
                              <p:cond delay="3000"/>
                            </p:stCondLst>
                            <p:childTnLst>
                              <p:par>
                                <p:cTn id="123" presetID="42" presetClass="entr" presetSubtype="0" fill="hold" grpId="0" nodeType="afterEffect">
                                  <p:stCondLst>
                                    <p:cond delay="0"/>
                                  </p:stCondLst>
                                  <p:childTnLst>
                                    <p:set>
                                      <p:cBhvr>
                                        <p:cTn id="124" dur="1" fill="hold">
                                          <p:stCondLst>
                                            <p:cond delay="0"/>
                                          </p:stCondLst>
                                        </p:cTn>
                                        <p:tgtEl>
                                          <p:spTgt spid="20">
                                            <p:txEl>
                                              <p:pRg st="13" end="13"/>
                                            </p:txEl>
                                          </p:spTgt>
                                        </p:tgtEl>
                                        <p:attrNameLst>
                                          <p:attrName>style.visibility</p:attrName>
                                        </p:attrNameLst>
                                      </p:cBhvr>
                                      <p:to>
                                        <p:strVal val="visible"/>
                                      </p:to>
                                    </p:set>
                                    <p:animEffect transition="in" filter="fade">
                                      <p:cBhvr>
                                        <p:cTn id="125" dur="1000"/>
                                        <p:tgtEl>
                                          <p:spTgt spid="20">
                                            <p:txEl>
                                              <p:pRg st="13" end="13"/>
                                            </p:txEl>
                                          </p:spTgt>
                                        </p:tgtEl>
                                      </p:cBhvr>
                                    </p:animEffect>
                                    <p:anim calcmode="lin" valueType="num">
                                      <p:cBhvr>
                                        <p:cTn id="126" dur="1000" fill="hold"/>
                                        <p:tgtEl>
                                          <p:spTgt spid="20">
                                            <p:txEl>
                                              <p:pRg st="13" end="13"/>
                                            </p:txEl>
                                          </p:spTgt>
                                        </p:tgtEl>
                                        <p:attrNameLst>
                                          <p:attrName>ppt_x</p:attrName>
                                        </p:attrNameLst>
                                      </p:cBhvr>
                                      <p:tavLst>
                                        <p:tav tm="0">
                                          <p:val>
                                            <p:strVal val="#ppt_x"/>
                                          </p:val>
                                        </p:tav>
                                        <p:tav tm="100000">
                                          <p:val>
                                            <p:strVal val="#ppt_x"/>
                                          </p:val>
                                        </p:tav>
                                      </p:tavLst>
                                    </p:anim>
                                    <p:anim calcmode="lin" valueType="num">
                                      <p:cBhvr>
                                        <p:cTn id="127" dur="1000" fill="hold"/>
                                        <p:tgtEl>
                                          <p:spTgt spid="20">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18">
                                            <p:bg/>
                                          </p:spTgt>
                                        </p:tgtEl>
                                        <p:attrNameLst>
                                          <p:attrName>style.visibility</p:attrName>
                                        </p:attrNameLst>
                                      </p:cBhvr>
                                      <p:to>
                                        <p:strVal val="visible"/>
                                      </p:to>
                                    </p:set>
                                    <p:anim calcmode="lin" valueType="num">
                                      <p:cBhvr additive="base">
                                        <p:cTn id="132"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133" dur="500" fill="hold"/>
                                        <p:tgtEl>
                                          <p:spTgt spid="18">
                                            <p:bg/>
                                          </p:spTgt>
                                        </p:tgtEl>
                                        <p:attrNameLst>
                                          <p:attrName>ppt_y</p:attrName>
                                        </p:attrNameLst>
                                      </p:cBhvr>
                                      <p:tavLst>
                                        <p:tav tm="0">
                                          <p:val>
                                            <p:strVal val="1+#ppt_h/2"/>
                                          </p:val>
                                        </p:tav>
                                        <p:tav tm="100000">
                                          <p:val>
                                            <p:strVal val="#ppt_y"/>
                                          </p:val>
                                        </p:tav>
                                      </p:tavLst>
                                    </p:anim>
                                  </p:childTnLst>
                                </p:cTn>
                              </p:par>
                            </p:childTnLst>
                          </p:cTn>
                        </p:par>
                        <p:par>
                          <p:cTn id="134" fill="hold">
                            <p:stCondLst>
                              <p:cond delay="500"/>
                            </p:stCondLst>
                            <p:childTnLst>
                              <p:par>
                                <p:cTn id="135" presetID="2" presetClass="entr" presetSubtype="4" fill="hold" grpId="0" nodeType="afterEffect">
                                  <p:stCondLst>
                                    <p:cond delay="0"/>
                                  </p:stCondLst>
                                  <p:childTnLst>
                                    <p:set>
                                      <p:cBhvr>
                                        <p:cTn id="136" dur="1" fill="hold">
                                          <p:stCondLst>
                                            <p:cond delay="0"/>
                                          </p:stCondLst>
                                        </p:cTn>
                                        <p:tgtEl>
                                          <p:spTgt spid="18">
                                            <p:txEl>
                                              <p:pRg st="0" end="0"/>
                                            </p:txEl>
                                          </p:spTgt>
                                        </p:tgtEl>
                                        <p:attrNameLst>
                                          <p:attrName>style.visibility</p:attrName>
                                        </p:attrNameLst>
                                      </p:cBhvr>
                                      <p:to>
                                        <p:strVal val="visible"/>
                                      </p:to>
                                    </p:set>
                                    <p:anim calcmode="lin" valueType="num">
                                      <p:cBhvr additive="base">
                                        <p:cTn id="13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3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139" fill="hold">
                            <p:stCondLst>
                              <p:cond delay="1000"/>
                            </p:stCondLst>
                            <p:childTnLst>
                              <p:par>
                                <p:cTn id="140" presetID="2" presetClass="entr" presetSubtype="4" fill="hold" grpId="0" nodeType="afterEffect">
                                  <p:stCondLst>
                                    <p:cond delay="0"/>
                                  </p:stCondLst>
                                  <p:childTnLst>
                                    <p:set>
                                      <p:cBhvr>
                                        <p:cTn id="141" dur="1" fill="hold">
                                          <p:stCondLst>
                                            <p:cond delay="0"/>
                                          </p:stCondLst>
                                        </p:cTn>
                                        <p:tgtEl>
                                          <p:spTgt spid="18">
                                            <p:txEl>
                                              <p:pRg st="1" end="1"/>
                                            </p:txEl>
                                          </p:spTgt>
                                        </p:tgtEl>
                                        <p:attrNameLst>
                                          <p:attrName>style.visibility</p:attrName>
                                        </p:attrNameLst>
                                      </p:cBhvr>
                                      <p:to>
                                        <p:strVal val="visible"/>
                                      </p:to>
                                    </p:set>
                                    <p:anim calcmode="lin" valueType="num">
                                      <p:cBhvr additive="base">
                                        <p:cTn id="142"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par>
                          <p:cTn id="144" fill="hold">
                            <p:stCondLst>
                              <p:cond delay="1500"/>
                            </p:stCondLst>
                            <p:childTnLst>
                              <p:par>
                                <p:cTn id="145" presetID="2" presetClass="entr" presetSubtype="4" fill="hold" grpId="0" nodeType="afterEffect">
                                  <p:stCondLst>
                                    <p:cond delay="0"/>
                                  </p:stCondLst>
                                  <p:childTnLst>
                                    <p:set>
                                      <p:cBhvr>
                                        <p:cTn id="146" dur="1" fill="hold">
                                          <p:stCondLst>
                                            <p:cond delay="0"/>
                                          </p:stCondLst>
                                        </p:cTn>
                                        <p:tgtEl>
                                          <p:spTgt spid="18">
                                            <p:txEl>
                                              <p:pRg st="2" end="2"/>
                                            </p:txEl>
                                          </p:spTgt>
                                        </p:tgtEl>
                                        <p:attrNameLst>
                                          <p:attrName>style.visibility</p:attrName>
                                        </p:attrNameLst>
                                      </p:cBhvr>
                                      <p:to>
                                        <p:strVal val="visible"/>
                                      </p:to>
                                    </p:set>
                                    <p:anim calcmode="lin" valueType="num">
                                      <p:cBhvr additive="base">
                                        <p:cTn id="147"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par>
                          <p:cTn id="149" fill="hold">
                            <p:stCondLst>
                              <p:cond delay="2000"/>
                            </p:stCondLst>
                            <p:childTnLst>
                              <p:par>
                                <p:cTn id="150" presetID="2" presetClass="entr" presetSubtype="4" fill="hold" grpId="0" nodeType="afterEffect">
                                  <p:stCondLst>
                                    <p:cond delay="0"/>
                                  </p:stCondLst>
                                  <p:childTnLst>
                                    <p:set>
                                      <p:cBhvr>
                                        <p:cTn id="151" dur="1" fill="hold">
                                          <p:stCondLst>
                                            <p:cond delay="0"/>
                                          </p:stCondLst>
                                        </p:cTn>
                                        <p:tgtEl>
                                          <p:spTgt spid="18">
                                            <p:txEl>
                                              <p:pRg st="3" end="3"/>
                                            </p:txEl>
                                          </p:spTgt>
                                        </p:tgtEl>
                                        <p:attrNameLst>
                                          <p:attrName>style.visibility</p:attrName>
                                        </p:attrNameLst>
                                      </p:cBhvr>
                                      <p:to>
                                        <p:strVal val="visible"/>
                                      </p:to>
                                    </p:set>
                                    <p:anim calcmode="lin" valueType="num">
                                      <p:cBhvr additive="base">
                                        <p:cTn id="152"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153"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par>
                          <p:cTn id="154" fill="hold">
                            <p:stCondLst>
                              <p:cond delay="2500"/>
                            </p:stCondLst>
                            <p:childTnLst>
                              <p:par>
                                <p:cTn id="155" presetID="2" presetClass="entr" presetSubtype="4" fill="hold" grpId="0" nodeType="afterEffect">
                                  <p:stCondLst>
                                    <p:cond delay="0"/>
                                  </p:stCondLst>
                                  <p:childTnLst>
                                    <p:set>
                                      <p:cBhvr>
                                        <p:cTn id="156" dur="1" fill="hold">
                                          <p:stCondLst>
                                            <p:cond delay="0"/>
                                          </p:stCondLst>
                                        </p:cTn>
                                        <p:tgtEl>
                                          <p:spTgt spid="18">
                                            <p:txEl>
                                              <p:pRg st="4" end="4"/>
                                            </p:txEl>
                                          </p:spTgt>
                                        </p:tgtEl>
                                        <p:attrNameLst>
                                          <p:attrName>style.visibility</p:attrName>
                                        </p:attrNameLst>
                                      </p:cBhvr>
                                      <p:to>
                                        <p:strVal val="visible"/>
                                      </p:to>
                                    </p:set>
                                    <p:anim calcmode="lin" valueType="num">
                                      <p:cBhvr additive="base">
                                        <p:cTn id="157"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par>
                          <p:cTn id="159" fill="hold">
                            <p:stCondLst>
                              <p:cond delay="3000"/>
                            </p:stCondLst>
                            <p:childTnLst>
                              <p:par>
                                <p:cTn id="160" presetID="2" presetClass="entr" presetSubtype="4" fill="hold" grpId="0" nodeType="afterEffect">
                                  <p:stCondLst>
                                    <p:cond delay="0"/>
                                  </p:stCondLst>
                                  <p:childTnLst>
                                    <p:set>
                                      <p:cBhvr>
                                        <p:cTn id="161" dur="1" fill="hold">
                                          <p:stCondLst>
                                            <p:cond delay="0"/>
                                          </p:stCondLst>
                                        </p:cTn>
                                        <p:tgtEl>
                                          <p:spTgt spid="18">
                                            <p:txEl>
                                              <p:pRg st="5" end="5"/>
                                            </p:txEl>
                                          </p:spTgt>
                                        </p:tgtEl>
                                        <p:attrNameLst>
                                          <p:attrName>style.visibility</p:attrName>
                                        </p:attrNameLst>
                                      </p:cBhvr>
                                      <p:to>
                                        <p:strVal val="visible"/>
                                      </p:to>
                                    </p:set>
                                    <p:anim calcmode="lin" valueType="num">
                                      <p:cBhvr additive="base">
                                        <p:cTn id="162"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163" dur="500" fill="hold"/>
                                        <p:tgtEl>
                                          <p:spTgt spid="18">
                                            <p:txEl>
                                              <p:pRg st="5" end="5"/>
                                            </p:txEl>
                                          </p:spTgt>
                                        </p:tgtEl>
                                        <p:attrNameLst>
                                          <p:attrName>ppt_y</p:attrName>
                                        </p:attrNameLst>
                                      </p:cBhvr>
                                      <p:tavLst>
                                        <p:tav tm="0">
                                          <p:val>
                                            <p:strVal val="1+#ppt_h/2"/>
                                          </p:val>
                                        </p:tav>
                                        <p:tav tm="100000">
                                          <p:val>
                                            <p:strVal val="#ppt_y"/>
                                          </p:val>
                                        </p:tav>
                                      </p:tavLst>
                                    </p:anim>
                                  </p:childTnLst>
                                </p:cTn>
                              </p:par>
                            </p:childTnLst>
                          </p:cTn>
                        </p:par>
                        <p:par>
                          <p:cTn id="164" fill="hold">
                            <p:stCondLst>
                              <p:cond delay="3500"/>
                            </p:stCondLst>
                            <p:childTnLst>
                              <p:par>
                                <p:cTn id="165" presetID="2" presetClass="entr" presetSubtype="4" fill="hold" grpId="0" nodeType="afterEffect">
                                  <p:stCondLst>
                                    <p:cond delay="0"/>
                                  </p:stCondLst>
                                  <p:childTnLst>
                                    <p:set>
                                      <p:cBhvr>
                                        <p:cTn id="166" dur="1" fill="hold">
                                          <p:stCondLst>
                                            <p:cond delay="0"/>
                                          </p:stCondLst>
                                        </p:cTn>
                                        <p:tgtEl>
                                          <p:spTgt spid="18">
                                            <p:txEl>
                                              <p:pRg st="6" end="6"/>
                                            </p:txEl>
                                          </p:spTgt>
                                        </p:tgtEl>
                                        <p:attrNameLst>
                                          <p:attrName>style.visibility</p:attrName>
                                        </p:attrNameLst>
                                      </p:cBhvr>
                                      <p:to>
                                        <p:strVal val="visible"/>
                                      </p:to>
                                    </p:set>
                                    <p:anim calcmode="lin" valueType="num">
                                      <p:cBhvr additive="base">
                                        <p:cTn id="167"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168" dur="500" fill="hold"/>
                                        <p:tgtEl>
                                          <p:spTgt spid="18">
                                            <p:txEl>
                                              <p:pRg st="6" end="6"/>
                                            </p:txEl>
                                          </p:spTgt>
                                        </p:tgtEl>
                                        <p:attrNameLst>
                                          <p:attrName>ppt_y</p:attrName>
                                        </p:attrNameLst>
                                      </p:cBhvr>
                                      <p:tavLst>
                                        <p:tav tm="0">
                                          <p:val>
                                            <p:strVal val="1+#ppt_h/2"/>
                                          </p:val>
                                        </p:tav>
                                        <p:tav tm="100000">
                                          <p:val>
                                            <p:strVal val="#ppt_y"/>
                                          </p:val>
                                        </p:tav>
                                      </p:tavLst>
                                    </p:anim>
                                  </p:childTnLst>
                                </p:cTn>
                              </p:par>
                            </p:childTnLst>
                          </p:cTn>
                        </p:par>
                        <p:par>
                          <p:cTn id="169" fill="hold">
                            <p:stCondLst>
                              <p:cond delay="4000"/>
                            </p:stCondLst>
                            <p:childTnLst>
                              <p:par>
                                <p:cTn id="170" presetID="2" presetClass="entr" presetSubtype="4" fill="hold" grpId="0" nodeType="afterEffect">
                                  <p:stCondLst>
                                    <p:cond delay="0"/>
                                  </p:stCondLst>
                                  <p:childTnLst>
                                    <p:set>
                                      <p:cBhvr>
                                        <p:cTn id="171" dur="1" fill="hold">
                                          <p:stCondLst>
                                            <p:cond delay="0"/>
                                          </p:stCondLst>
                                        </p:cTn>
                                        <p:tgtEl>
                                          <p:spTgt spid="18">
                                            <p:txEl>
                                              <p:pRg st="7" end="7"/>
                                            </p:txEl>
                                          </p:spTgt>
                                        </p:tgtEl>
                                        <p:attrNameLst>
                                          <p:attrName>style.visibility</p:attrName>
                                        </p:attrNameLst>
                                      </p:cBhvr>
                                      <p:to>
                                        <p:strVal val="visible"/>
                                      </p:to>
                                    </p:set>
                                    <p:anim calcmode="lin" valueType="num">
                                      <p:cBhvr additive="base">
                                        <p:cTn id="172" dur="500" fill="hold"/>
                                        <p:tgtEl>
                                          <p:spTgt spid="18">
                                            <p:txEl>
                                              <p:pRg st="7" end="7"/>
                                            </p:txEl>
                                          </p:spTgt>
                                        </p:tgtEl>
                                        <p:attrNameLst>
                                          <p:attrName>ppt_x</p:attrName>
                                        </p:attrNameLst>
                                      </p:cBhvr>
                                      <p:tavLst>
                                        <p:tav tm="0">
                                          <p:val>
                                            <p:strVal val="#ppt_x"/>
                                          </p:val>
                                        </p:tav>
                                        <p:tav tm="100000">
                                          <p:val>
                                            <p:strVal val="#ppt_x"/>
                                          </p:val>
                                        </p:tav>
                                      </p:tavLst>
                                    </p:anim>
                                    <p:anim calcmode="lin" valueType="num">
                                      <p:cBhvr additive="base">
                                        <p:cTn id="173" dur="500" fill="hold"/>
                                        <p:tgtEl>
                                          <p:spTgt spid="18">
                                            <p:txEl>
                                              <p:pRg st="7" end="7"/>
                                            </p:txEl>
                                          </p:spTgt>
                                        </p:tgtEl>
                                        <p:attrNameLst>
                                          <p:attrName>ppt_y</p:attrName>
                                        </p:attrNameLst>
                                      </p:cBhvr>
                                      <p:tavLst>
                                        <p:tav tm="0">
                                          <p:val>
                                            <p:strVal val="1+#ppt_h/2"/>
                                          </p:val>
                                        </p:tav>
                                        <p:tav tm="100000">
                                          <p:val>
                                            <p:strVal val="#ppt_y"/>
                                          </p:val>
                                        </p:tav>
                                      </p:tavLst>
                                    </p:anim>
                                  </p:childTnLst>
                                </p:cTn>
                              </p:par>
                            </p:childTnLst>
                          </p:cTn>
                        </p:par>
                        <p:par>
                          <p:cTn id="174" fill="hold">
                            <p:stCondLst>
                              <p:cond delay="4500"/>
                            </p:stCondLst>
                            <p:childTnLst>
                              <p:par>
                                <p:cTn id="175" presetID="2" presetClass="entr" presetSubtype="4" fill="hold" grpId="0" nodeType="afterEffect">
                                  <p:stCondLst>
                                    <p:cond delay="0"/>
                                  </p:stCondLst>
                                  <p:childTnLst>
                                    <p:set>
                                      <p:cBhvr>
                                        <p:cTn id="176" dur="1" fill="hold">
                                          <p:stCondLst>
                                            <p:cond delay="0"/>
                                          </p:stCondLst>
                                        </p:cTn>
                                        <p:tgtEl>
                                          <p:spTgt spid="18">
                                            <p:txEl>
                                              <p:pRg st="8" end="8"/>
                                            </p:txEl>
                                          </p:spTgt>
                                        </p:tgtEl>
                                        <p:attrNameLst>
                                          <p:attrName>style.visibility</p:attrName>
                                        </p:attrNameLst>
                                      </p:cBhvr>
                                      <p:to>
                                        <p:strVal val="visible"/>
                                      </p:to>
                                    </p:set>
                                    <p:anim calcmode="lin" valueType="num">
                                      <p:cBhvr additive="base">
                                        <p:cTn id="177" dur="500" fill="hold"/>
                                        <p:tgtEl>
                                          <p:spTgt spid="18">
                                            <p:txEl>
                                              <p:pRg st="8" end="8"/>
                                            </p:txEl>
                                          </p:spTgt>
                                        </p:tgtEl>
                                        <p:attrNameLst>
                                          <p:attrName>ppt_x</p:attrName>
                                        </p:attrNameLst>
                                      </p:cBhvr>
                                      <p:tavLst>
                                        <p:tav tm="0">
                                          <p:val>
                                            <p:strVal val="#ppt_x"/>
                                          </p:val>
                                        </p:tav>
                                        <p:tav tm="100000">
                                          <p:val>
                                            <p:strVal val="#ppt_x"/>
                                          </p:val>
                                        </p:tav>
                                      </p:tavLst>
                                    </p:anim>
                                    <p:anim calcmode="lin" valueType="num">
                                      <p:cBhvr additive="base">
                                        <p:cTn id="178" dur="500" fill="hold"/>
                                        <p:tgtEl>
                                          <p:spTgt spid="1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 presetClass="entr" presetSubtype="4" fill="hold" grpId="0" nodeType="clickEffect">
                                  <p:stCondLst>
                                    <p:cond delay="0"/>
                                  </p:stCondLst>
                                  <p:childTnLst>
                                    <p:set>
                                      <p:cBhvr>
                                        <p:cTn id="182" dur="1" fill="hold">
                                          <p:stCondLst>
                                            <p:cond delay="0"/>
                                          </p:stCondLst>
                                        </p:cTn>
                                        <p:tgtEl>
                                          <p:spTgt spid="14">
                                            <p:bg/>
                                          </p:spTgt>
                                        </p:tgtEl>
                                        <p:attrNameLst>
                                          <p:attrName>style.visibility</p:attrName>
                                        </p:attrNameLst>
                                      </p:cBhvr>
                                      <p:to>
                                        <p:strVal val="visible"/>
                                      </p:to>
                                    </p:set>
                                    <p:anim calcmode="lin" valueType="num">
                                      <p:cBhvr additive="base">
                                        <p:cTn id="183"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184" dur="500" fill="hold"/>
                                        <p:tgtEl>
                                          <p:spTgt spid="14">
                                            <p:bg/>
                                          </p:spTgt>
                                        </p:tgtEl>
                                        <p:attrNameLst>
                                          <p:attrName>ppt_y</p:attrName>
                                        </p:attrNameLst>
                                      </p:cBhvr>
                                      <p:tavLst>
                                        <p:tav tm="0">
                                          <p:val>
                                            <p:strVal val="1+#ppt_h/2"/>
                                          </p:val>
                                        </p:tav>
                                        <p:tav tm="100000">
                                          <p:val>
                                            <p:strVal val="#ppt_y"/>
                                          </p:val>
                                        </p:tav>
                                      </p:tavLst>
                                    </p:anim>
                                  </p:childTnLst>
                                </p:cTn>
                              </p:par>
                            </p:childTnLst>
                          </p:cTn>
                        </p:par>
                        <p:par>
                          <p:cTn id="185" fill="hold">
                            <p:stCondLst>
                              <p:cond delay="500"/>
                            </p:stCondLst>
                            <p:childTnLst>
                              <p:par>
                                <p:cTn id="186" presetID="2" presetClass="entr" presetSubtype="4" fill="hold" grpId="0" nodeType="afterEffect">
                                  <p:stCondLst>
                                    <p:cond delay="0"/>
                                  </p:stCondLst>
                                  <p:childTnLst>
                                    <p:set>
                                      <p:cBhvr>
                                        <p:cTn id="187" dur="1" fill="hold">
                                          <p:stCondLst>
                                            <p:cond delay="0"/>
                                          </p:stCondLst>
                                        </p:cTn>
                                        <p:tgtEl>
                                          <p:spTgt spid="14">
                                            <p:txEl>
                                              <p:pRg st="0" end="0"/>
                                            </p:txEl>
                                          </p:spTgt>
                                        </p:tgtEl>
                                        <p:attrNameLst>
                                          <p:attrName>style.visibility</p:attrName>
                                        </p:attrNameLst>
                                      </p:cBhvr>
                                      <p:to>
                                        <p:strVal val="visible"/>
                                      </p:to>
                                    </p:set>
                                    <p:anim calcmode="lin" valueType="num">
                                      <p:cBhvr additive="base">
                                        <p:cTn id="18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89"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190" fill="hold">
                            <p:stCondLst>
                              <p:cond delay="1000"/>
                            </p:stCondLst>
                            <p:childTnLst>
                              <p:par>
                                <p:cTn id="191" presetID="2" presetClass="entr" presetSubtype="4" fill="hold" grpId="0" nodeType="afterEffect">
                                  <p:stCondLst>
                                    <p:cond delay="0"/>
                                  </p:stCondLst>
                                  <p:childTnLst>
                                    <p:set>
                                      <p:cBhvr>
                                        <p:cTn id="192" dur="1" fill="hold">
                                          <p:stCondLst>
                                            <p:cond delay="0"/>
                                          </p:stCondLst>
                                        </p:cTn>
                                        <p:tgtEl>
                                          <p:spTgt spid="14">
                                            <p:txEl>
                                              <p:pRg st="1" end="1"/>
                                            </p:txEl>
                                          </p:spTgt>
                                        </p:tgtEl>
                                        <p:attrNameLst>
                                          <p:attrName>style.visibility</p:attrName>
                                        </p:attrNameLst>
                                      </p:cBhvr>
                                      <p:to>
                                        <p:strVal val="visible"/>
                                      </p:to>
                                    </p:set>
                                    <p:anim calcmode="lin" valueType="num">
                                      <p:cBhvr additive="base">
                                        <p:cTn id="19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9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par>
                          <p:cTn id="195" fill="hold">
                            <p:stCondLst>
                              <p:cond delay="1500"/>
                            </p:stCondLst>
                            <p:childTnLst>
                              <p:par>
                                <p:cTn id="196" presetID="2" presetClass="entr" presetSubtype="4" fill="hold" grpId="0" nodeType="afterEffect">
                                  <p:stCondLst>
                                    <p:cond delay="0"/>
                                  </p:stCondLst>
                                  <p:childTnLst>
                                    <p:set>
                                      <p:cBhvr>
                                        <p:cTn id="197" dur="1" fill="hold">
                                          <p:stCondLst>
                                            <p:cond delay="0"/>
                                          </p:stCondLst>
                                        </p:cTn>
                                        <p:tgtEl>
                                          <p:spTgt spid="14">
                                            <p:txEl>
                                              <p:pRg st="2" end="2"/>
                                            </p:txEl>
                                          </p:spTgt>
                                        </p:tgtEl>
                                        <p:attrNameLst>
                                          <p:attrName>style.visibility</p:attrName>
                                        </p:attrNameLst>
                                      </p:cBhvr>
                                      <p:to>
                                        <p:strVal val="visible"/>
                                      </p:to>
                                    </p:set>
                                    <p:anim calcmode="lin" valueType="num">
                                      <p:cBhvr additive="base">
                                        <p:cTn id="198"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99"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2" presetClass="entr" presetSubtype="4" fill="hold" grpId="0" nodeType="clickEffect">
                                  <p:stCondLst>
                                    <p:cond delay="0"/>
                                  </p:stCondLst>
                                  <p:childTnLst>
                                    <p:set>
                                      <p:cBhvr>
                                        <p:cTn id="203" dur="1" fill="hold">
                                          <p:stCondLst>
                                            <p:cond delay="0"/>
                                          </p:stCondLst>
                                        </p:cTn>
                                        <p:tgtEl>
                                          <p:spTgt spid="14">
                                            <p:txEl>
                                              <p:pRg st="3" end="3"/>
                                            </p:txEl>
                                          </p:spTgt>
                                        </p:tgtEl>
                                        <p:attrNameLst>
                                          <p:attrName>style.visibility</p:attrName>
                                        </p:attrNameLst>
                                      </p:cBhvr>
                                      <p:to>
                                        <p:strVal val="visible"/>
                                      </p:to>
                                    </p:set>
                                    <p:anim calcmode="lin" valueType="num">
                                      <p:cBhvr additive="base">
                                        <p:cTn id="204"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5"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2" presetClass="entr" presetSubtype="4" fill="hold" grpId="0" nodeType="clickEffect">
                                  <p:stCondLst>
                                    <p:cond delay="0"/>
                                  </p:stCondLst>
                                  <p:childTnLst>
                                    <p:set>
                                      <p:cBhvr>
                                        <p:cTn id="209" dur="1" fill="hold">
                                          <p:stCondLst>
                                            <p:cond delay="0"/>
                                          </p:stCondLst>
                                        </p:cTn>
                                        <p:tgtEl>
                                          <p:spTgt spid="14">
                                            <p:txEl>
                                              <p:pRg st="4" end="4"/>
                                            </p:txEl>
                                          </p:spTgt>
                                        </p:tgtEl>
                                        <p:attrNameLst>
                                          <p:attrName>style.visibility</p:attrName>
                                        </p:attrNameLst>
                                      </p:cBhvr>
                                      <p:to>
                                        <p:strVal val="visible"/>
                                      </p:to>
                                    </p:set>
                                    <p:anim calcmode="lin" valueType="num">
                                      <p:cBhvr additive="base">
                                        <p:cTn id="210"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11"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par>
                          <p:cTn id="212" fill="hold">
                            <p:stCondLst>
                              <p:cond delay="500"/>
                            </p:stCondLst>
                            <p:childTnLst>
                              <p:par>
                                <p:cTn id="213" presetID="2" presetClass="entr" presetSubtype="4" fill="hold" grpId="0" nodeType="afterEffect">
                                  <p:stCondLst>
                                    <p:cond delay="0"/>
                                  </p:stCondLst>
                                  <p:childTnLst>
                                    <p:set>
                                      <p:cBhvr>
                                        <p:cTn id="214" dur="1" fill="hold">
                                          <p:stCondLst>
                                            <p:cond delay="0"/>
                                          </p:stCondLst>
                                        </p:cTn>
                                        <p:tgtEl>
                                          <p:spTgt spid="14">
                                            <p:txEl>
                                              <p:pRg st="5" end="5"/>
                                            </p:txEl>
                                          </p:spTgt>
                                        </p:tgtEl>
                                        <p:attrNameLst>
                                          <p:attrName>style.visibility</p:attrName>
                                        </p:attrNameLst>
                                      </p:cBhvr>
                                      <p:to>
                                        <p:strVal val="visible"/>
                                      </p:to>
                                    </p:set>
                                    <p:anim calcmode="lin" valueType="num">
                                      <p:cBhvr additive="base">
                                        <p:cTn id="215"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216"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par>
                          <p:cTn id="217" fill="hold">
                            <p:stCondLst>
                              <p:cond delay="1000"/>
                            </p:stCondLst>
                            <p:childTnLst>
                              <p:par>
                                <p:cTn id="218" presetID="2" presetClass="entr" presetSubtype="4" fill="hold" grpId="0" nodeType="afterEffect">
                                  <p:stCondLst>
                                    <p:cond delay="0"/>
                                  </p:stCondLst>
                                  <p:childTnLst>
                                    <p:set>
                                      <p:cBhvr>
                                        <p:cTn id="219" dur="1" fill="hold">
                                          <p:stCondLst>
                                            <p:cond delay="0"/>
                                          </p:stCondLst>
                                        </p:cTn>
                                        <p:tgtEl>
                                          <p:spTgt spid="14">
                                            <p:txEl>
                                              <p:pRg st="6" end="6"/>
                                            </p:txEl>
                                          </p:spTgt>
                                        </p:tgtEl>
                                        <p:attrNameLst>
                                          <p:attrName>style.visibility</p:attrName>
                                        </p:attrNameLst>
                                      </p:cBhvr>
                                      <p:to>
                                        <p:strVal val="visible"/>
                                      </p:to>
                                    </p:set>
                                    <p:anim calcmode="lin" valueType="num">
                                      <p:cBhvr additive="base">
                                        <p:cTn id="220"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221"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P spid="18" grpId="0" build="p" animBg="1"/>
      <p:bldP spid="20" grpId="0" build="p" animBg="1"/>
      <p:bldP spid="8" grpId="0"/>
      <p:bldP spid="12"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Fast Tracking</a:t>
            </a:r>
            <a:endParaRPr lang="en-AU" dirty="0">
              <a:solidFill>
                <a:srgbClr val="0070C0"/>
              </a:solidFill>
            </a:endParaRPr>
          </a:p>
        </p:txBody>
      </p:sp>
      <p:sp>
        <p:nvSpPr>
          <p:cNvPr id="3" name="Content Placeholder 2"/>
          <p:cNvSpPr>
            <a:spLocks noGrp="1"/>
          </p:cNvSpPr>
          <p:nvPr>
            <p:ph idx="1"/>
          </p:nvPr>
        </p:nvSpPr>
        <p:spPr>
          <a:xfrm>
            <a:off x="457200" y="1600201"/>
            <a:ext cx="8229600" cy="3581400"/>
          </a:xfrm>
        </p:spPr>
        <p:txBody>
          <a:bodyPr>
            <a:normAutofit fontScale="85000" lnSpcReduction="10000"/>
          </a:bodyPr>
          <a:lstStyle/>
          <a:p>
            <a:pPr marL="0" indent="0" algn="just">
              <a:buNone/>
            </a:pPr>
            <a:r>
              <a:rPr lang="en-US" dirty="0" smtClean="0"/>
              <a:t>Fast </a:t>
            </a:r>
            <a:r>
              <a:rPr lang="en-US" dirty="0"/>
              <a:t>tracking is a schedule compression technique in which project phases or activities usually conducted sequentially are performed in parallel to reduce duration.  Care must be taken to ensure that parallel work does not create additional work or increase risk.  Fast tracking frequently results in increased complexities in task dependencies, so additional project controls must be implemented to ensure ongoing and accurate insight into schedule performance</a:t>
            </a:r>
            <a:endParaRPr lang="en-AU" dirty="0"/>
          </a:p>
        </p:txBody>
      </p:sp>
    </p:spTree>
    <p:extLst>
      <p:ext uri="{BB962C8B-B14F-4D97-AF65-F5344CB8AC3E}">
        <p14:creationId xmlns:p14="http://schemas.microsoft.com/office/powerpoint/2010/main" val="1571299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6.6.2.5 Modeling Techniques</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0" y="2060847"/>
            <a:ext cx="9144000" cy="4717043"/>
          </a:xfrm>
          <a:prstGeom prst="rect">
            <a:avLst/>
          </a:prstGeom>
        </p:spPr>
      </p:pic>
    </p:spTree>
    <p:extLst>
      <p:ext uri="{BB962C8B-B14F-4D97-AF65-F5344CB8AC3E}">
        <p14:creationId xmlns:p14="http://schemas.microsoft.com/office/powerpoint/2010/main" val="41439180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a:solidFill>
                  <a:srgbClr val="0070C0"/>
                </a:solidFill>
              </a:rPr>
              <a:t>What-If Scenario Analysis</a:t>
            </a:r>
            <a:endParaRPr lang="en-AU" dirty="0">
              <a:solidFill>
                <a:srgbClr val="0070C0"/>
              </a:solidFill>
            </a:endParaRPr>
          </a:p>
        </p:txBody>
      </p:sp>
      <p:sp>
        <p:nvSpPr>
          <p:cNvPr id="3" name="Content Placeholder 2"/>
          <p:cNvSpPr>
            <a:spLocks noGrp="1"/>
          </p:cNvSpPr>
          <p:nvPr>
            <p:ph idx="1"/>
          </p:nvPr>
        </p:nvSpPr>
        <p:spPr/>
        <p:txBody>
          <a:bodyPr>
            <a:normAutofit/>
          </a:bodyPr>
          <a:lstStyle/>
          <a:p>
            <a:pPr marL="0" indent="0" algn="just">
              <a:buNone/>
            </a:pPr>
            <a:r>
              <a:rPr lang="en-US" sz="2400" dirty="0" smtClean="0">
                <a:solidFill>
                  <a:srgbClr val="0070C0"/>
                </a:solidFill>
              </a:rPr>
              <a:t>This </a:t>
            </a:r>
            <a:r>
              <a:rPr lang="en-US" sz="2400" dirty="0">
                <a:solidFill>
                  <a:srgbClr val="0070C0"/>
                </a:solidFill>
              </a:rPr>
              <a:t>analysis examines the schedule impact of various scenarios, such as the delayed delivery of a major deliverable.  What-if scenario analysis may include simulation that calculates multiple project durations with different sets of activity assumptions.  Multiple network diagrams may be generated to visually convey the impact of varying scenarios.  Project managers can use the results of this analysis to determine schedule feasibility under adverse conditions and prepare relevant contingency plans</a:t>
            </a:r>
            <a:endParaRPr lang="en-AU" sz="2400" dirty="0">
              <a:solidFill>
                <a:srgbClr val="0070C0"/>
              </a:solidFill>
            </a:endParaRPr>
          </a:p>
        </p:txBody>
      </p:sp>
    </p:spTree>
    <p:extLst>
      <p:ext uri="{BB962C8B-B14F-4D97-AF65-F5344CB8AC3E}">
        <p14:creationId xmlns:p14="http://schemas.microsoft.com/office/powerpoint/2010/main" val="24261688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Critical Path Method</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5" name="Picture 4"/>
          <p:cNvPicPr>
            <a:picLocks noChangeAspect="1"/>
          </p:cNvPicPr>
          <p:nvPr/>
        </p:nvPicPr>
        <p:blipFill>
          <a:blip r:embed="rId3"/>
          <a:stretch>
            <a:fillRect/>
          </a:stretch>
        </p:blipFill>
        <p:spPr>
          <a:xfrm>
            <a:off x="20278" y="2060847"/>
            <a:ext cx="9123722" cy="3086145"/>
          </a:xfrm>
          <a:prstGeom prst="rect">
            <a:avLst/>
          </a:prstGeom>
        </p:spPr>
      </p:pic>
    </p:spTree>
    <p:extLst>
      <p:ext uri="{BB962C8B-B14F-4D97-AF65-F5344CB8AC3E}">
        <p14:creationId xmlns:p14="http://schemas.microsoft.com/office/powerpoint/2010/main" val="19898775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 Critical Path Method</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20142" y="2231886"/>
            <a:ext cx="9123857" cy="4257800"/>
          </a:xfrm>
          <a:prstGeom prst="rect">
            <a:avLst/>
          </a:prstGeom>
        </p:spPr>
      </p:pic>
    </p:spTree>
    <p:extLst>
      <p:ext uri="{BB962C8B-B14F-4D97-AF65-F5344CB8AC3E}">
        <p14:creationId xmlns:p14="http://schemas.microsoft.com/office/powerpoint/2010/main" val="30972459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6.6.2.2 Critical Path Method</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4" name="Picture 3"/>
          <p:cNvPicPr>
            <a:picLocks noChangeAspect="1"/>
          </p:cNvPicPr>
          <p:nvPr/>
        </p:nvPicPr>
        <p:blipFill>
          <a:blip r:embed="rId3"/>
          <a:stretch>
            <a:fillRect/>
          </a:stretch>
        </p:blipFill>
        <p:spPr>
          <a:xfrm>
            <a:off x="1043608" y="2000889"/>
            <a:ext cx="7087803" cy="4829849"/>
          </a:xfrm>
          <a:prstGeom prst="rect">
            <a:avLst/>
          </a:prstGeom>
        </p:spPr>
      </p:pic>
    </p:spTree>
    <p:extLst>
      <p:ext uri="{BB962C8B-B14F-4D97-AF65-F5344CB8AC3E}">
        <p14:creationId xmlns:p14="http://schemas.microsoft.com/office/powerpoint/2010/main" val="4102950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Critical Chain Method</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4228" y="2070865"/>
            <a:ext cx="9139772" cy="3121815"/>
          </a:xfrm>
          <a:prstGeom prst="rect">
            <a:avLst/>
          </a:prstGeom>
        </p:spPr>
      </p:pic>
    </p:spTree>
    <p:extLst>
      <p:ext uri="{BB962C8B-B14F-4D97-AF65-F5344CB8AC3E}">
        <p14:creationId xmlns:p14="http://schemas.microsoft.com/office/powerpoint/2010/main" val="31353282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Critical </a:t>
            </a:r>
            <a:r>
              <a:rPr lang="en-US" sz="2800" dirty="0" smtClean="0">
                <a:solidFill>
                  <a:schemeClr val="accent1">
                    <a:lumMod val="50000"/>
                  </a:schemeClr>
                </a:solidFill>
              </a:rPr>
              <a:t>Chain Method</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4" name="Picture 3"/>
          <p:cNvPicPr>
            <a:picLocks noChangeAspect="1"/>
          </p:cNvPicPr>
          <p:nvPr/>
        </p:nvPicPr>
        <p:blipFill>
          <a:blip r:embed="rId3"/>
          <a:stretch>
            <a:fillRect/>
          </a:stretch>
        </p:blipFill>
        <p:spPr>
          <a:xfrm>
            <a:off x="0" y="2060848"/>
            <a:ext cx="9210852" cy="2664296"/>
          </a:xfrm>
          <a:prstGeom prst="rect">
            <a:avLst/>
          </a:prstGeom>
        </p:spPr>
      </p:pic>
    </p:spTree>
    <p:extLst>
      <p:ext uri="{BB962C8B-B14F-4D97-AF65-F5344CB8AC3E}">
        <p14:creationId xmlns:p14="http://schemas.microsoft.com/office/powerpoint/2010/main" val="12198465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719" y="1844824"/>
            <a:ext cx="9111281" cy="4950102"/>
          </a:xfrm>
          <a:prstGeom prst="rect">
            <a:avLst/>
          </a:prstGeom>
        </p:spPr>
      </p:pic>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Critical </a:t>
            </a:r>
            <a:r>
              <a:rPr lang="en-US" sz="2800" dirty="0" smtClean="0">
                <a:solidFill>
                  <a:schemeClr val="accent1">
                    <a:lumMod val="50000"/>
                  </a:schemeClr>
                </a:solidFill>
              </a:rPr>
              <a:t>Chain Method</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3144968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Rectangle 3"/>
          <p:cNvSpPr>
            <a:spLocks noGrp="1" noChangeArrowheads="1"/>
          </p:cNvSpPr>
          <p:nvPr>
            <p:ph type="body" idx="1"/>
          </p:nvPr>
        </p:nvSpPr>
        <p:spPr>
          <a:xfrm>
            <a:off x="387350" y="2180679"/>
            <a:ext cx="8435975" cy="3984625"/>
          </a:xfrm>
        </p:spPr>
        <p:txBody>
          <a:bodyPr>
            <a:normAutofit/>
          </a:bodyPr>
          <a:lstStyle/>
          <a:p>
            <a:pPr marL="533400" indent="-533400" algn="just" eaLnBrk="1" hangingPunct="1">
              <a:lnSpc>
                <a:spcPct val="90000"/>
              </a:lnSpc>
            </a:pPr>
            <a:r>
              <a:rPr lang="en-US" altLang="ja-JP" sz="2000" b="1" dirty="0" smtClean="0">
                <a:solidFill>
                  <a:srgbClr val="C00000"/>
                </a:solidFill>
              </a:rPr>
              <a:t>Crashing</a:t>
            </a:r>
            <a:r>
              <a:rPr lang="en-US" altLang="ja-JP" sz="2000" b="1" dirty="0" smtClean="0">
                <a:solidFill>
                  <a:schemeClr val="accent1">
                    <a:lumMod val="50000"/>
                  </a:schemeClr>
                </a:solidFill>
              </a:rPr>
              <a:t>. Schedule compression technique in which cost and schedule tradeoffs are analyzed to determine how to obtain the greatest amount of compression for the least incremental cost. Crashing does not always produce a viable alternative and can result in increased cost.</a:t>
            </a:r>
          </a:p>
          <a:p>
            <a:pPr marL="533400" indent="-533400" algn="just" eaLnBrk="1" hangingPunct="1">
              <a:lnSpc>
                <a:spcPct val="90000"/>
              </a:lnSpc>
            </a:pPr>
            <a:r>
              <a:rPr lang="en-US" altLang="ja-JP" sz="2000" b="1" dirty="0" smtClean="0">
                <a:solidFill>
                  <a:srgbClr val="C00000"/>
                </a:solidFill>
              </a:rPr>
              <a:t>Fast tracking</a:t>
            </a:r>
            <a:r>
              <a:rPr lang="en-US" altLang="ja-JP" sz="2000" b="1" dirty="0" smtClean="0">
                <a:solidFill>
                  <a:schemeClr val="accent1">
                    <a:lumMod val="50000"/>
                  </a:schemeClr>
                </a:solidFill>
              </a:rPr>
              <a:t>. A schedule compression technique in which phases or activities that normally would be done in sequence are performed in parallel. An example would be to construct the foundation for a building before all the architectural drawings are complete. Fast tracking can result in rework and increased risk. This approach can require work to be performed without completed detailed information, such as engineering drawings. It results in trading cost for time, and increases the risk of achieving the shortened project schedule.</a:t>
            </a:r>
          </a:p>
        </p:txBody>
      </p:sp>
      <p:sp>
        <p:nvSpPr>
          <p:cNvPr id="5" name="Content Placeholder 2"/>
          <p:cNvSpPr txBox="1">
            <a:spLocks/>
          </p:cNvSpPr>
          <p:nvPr/>
        </p:nvSpPr>
        <p:spPr>
          <a:xfrm>
            <a:off x="457200" y="1524000"/>
            <a:ext cx="8229600" cy="5368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2"/>
              </a:buBlip>
              <a:defRPr sz="3200" b="1" kern="1200">
                <a:solidFill>
                  <a:schemeClr val="bg2">
                    <a:lumMod val="10000"/>
                  </a:schemeClr>
                </a:solidFill>
                <a:latin typeface="+mn-lt"/>
                <a:ea typeface="+mn-ea"/>
                <a:cs typeface="Browallia New" pitchFamily="34" charset="-34"/>
              </a:defRPr>
            </a:lvl1pPr>
            <a:lvl2pPr marL="742950" indent="-285750" algn="l" defTabSz="914400" rtl="0" eaLnBrk="1" latinLnBrk="0" hangingPunct="1">
              <a:spcBef>
                <a:spcPct val="20000"/>
              </a:spcBef>
              <a:buFontTx/>
              <a:buBlip>
                <a:blip r:embed="rId3"/>
              </a:buBlip>
              <a:defRPr sz="2800" b="0" kern="1200">
                <a:solidFill>
                  <a:schemeClr val="bg2">
                    <a:lumMod val="10000"/>
                  </a:schemeClr>
                </a:solidFill>
                <a:latin typeface="+mn-lt"/>
                <a:ea typeface="+mn-ea"/>
                <a:cs typeface="Browallia New" pitchFamily="34" charset="-34"/>
              </a:defRPr>
            </a:lvl2pPr>
            <a:lvl3pPr marL="1143000" indent="-228600" algn="l" defTabSz="914400" rtl="0" eaLnBrk="1" latinLnBrk="0" hangingPunct="1">
              <a:spcBef>
                <a:spcPct val="20000"/>
              </a:spcBef>
              <a:buFontTx/>
              <a:buBlip>
                <a:blip r:embed="rId2"/>
              </a:buBlip>
              <a:defRPr sz="2400" b="0" kern="1200">
                <a:solidFill>
                  <a:schemeClr val="bg2">
                    <a:lumMod val="10000"/>
                  </a:schemeClr>
                </a:solidFill>
                <a:latin typeface="+mn-lt"/>
                <a:ea typeface="+mn-ea"/>
                <a:cs typeface="Browallia New" pitchFamily="34" charset="-34"/>
              </a:defRPr>
            </a:lvl3pPr>
            <a:lvl4pPr marL="1600200" indent="-228600" algn="l" defTabSz="914400" rtl="0" eaLnBrk="1" latinLnBrk="0" hangingPunct="1">
              <a:spcBef>
                <a:spcPct val="20000"/>
              </a:spcBef>
              <a:buFontTx/>
              <a:buBlip>
                <a:blip r:embed="rId3"/>
              </a:buBlip>
              <a:defRPr sz="2000" b="0" kern="1200">
                <a:solidFill>
                  <a:schemeClr val="bg2">
                    <a:lumMod val="10000"/>
                  </a:schemeClr>
                </a:solidFill>
                <a:latin typeface="+mn-lt"/>
                <a:ea typeface="+mn-ea"/>
                <a:cs typeface="Browallia New" pitchFamily="34" charset="-34"/>
              </a:defRPr>
            </a:lvl4pPr>
            <a:lvl5pPr marL="2057400" indent="-228600" algn="l" defTabSz="914400" rtl="0" eaLnBrk="1" latinLnBrk="0" hangingPunct="1">
              <a:spcBef>
                <a:spcPct val="20000"/>
              </a:spcBef>
              <a:buFontTx/>
              <a:buBlip>
                <a:blip r:embed="rId4"/>
              </a:buBlip>
              <a:defRPr sz="2000" b="0" kern="1200">
                <a:solidFill>
                  <a:schemeClr val="bg2">
                    <a:lumMod val="10000"/>
                  </a:schemeClr>
                </a:solidFill>
                <a:latin typeface="+mn-lt"/>
                <a:ea typeface="+mn-ea"/>
                <a:cs typeface="Browallia New" pitchFamily="34" charset="-34"/>
              </a:defRPr>
            </a:lvl5pPr>
            <a:lvl6pPr marL="2514600" indent="-228600" algn="l" defTabSz="914400" rtl="0" eaLnBrk="1" latinLnBrk="0" hangingPunct="1">
              <a:spcBef>
                <a:spcPct val="20000"/>
              </a:spcBef>
              <a:buFontTx/>
              <a:buBlip>
                <a:blip r:embed="rId2"/>
              </a:buBlip>
              <a:defRPr sz="1800" b="0" kern="1200">
                <a:solidFill>
                  <a:schemeClr val="tx1"/>
                </a:solidFill>
                <a:latin typeface="+mn-lt"/>
                <a:ea typeface="+mn-ea"/>
                <a:cs typeface="+mn-cs"/>
              </a:defRPr>
            </a:lvl6pPr>
            <a:lvl7pPr marL="2971800" indent="-228600" algn="l" defTabSz="914400" rtl="0" eaLnBrk="1" latinLnBrk="0" hangingPunct="1">
              <a:spcBef>
                <a:spcPct val="20000"/>
              </a:spcBef>
              <a:buFontTx/>
              <a:buBlip>
                <a:blip r:embed="rId3"/>
              </a:buBlip>
              <a:defRPr sz="1800" b="0" kern="1200">
                <a:solidFill>
                  <a:schemeClr val="tx1"/>
                </a:solidFill>
                <a:latin typeface="+mn-lt"/>
                <a:ea typeface="+mn-ea"/>
                <a:cs typeface="+mn-cs"/>
              </a:defRPr>
            </a:lvl7pPr>
            <a:lvl8pPr marL="3429000" indent="-228600" algn="l" defTabSz="914400" rtl="0" eaLnBrk="1" latinLnBrk="0" hangingPunct="1">
              <a:spcBef>
                <a:spcPct val="20000"/>
              </a:spcBef>
              <a:buFontTx/>
              <a:buBlip>
                <a:blip r:embed="rId2"/>
              </a:buBlip>
              <a:defRPr sz="1600" b="0" kern="1200">
                <a:solidFill>
                  <a:schemeClr val="tx1"/>
                </a:solidFill>
                <a:latin typeface="+mn-lt"/>
                <a:ea typeface="+mn-ea"/>
                <a:cs typeface="+mn-cs"/>
              </a:defRPr>
            </a:lvl8pPr>
            <a:lvl9pPr marL="3886200" indent="-228600" algn="l" defTabSz="914400" rtl="0" eaLnBrk="1" latinLnBrk="0" hangingPunct="1">
              <a:spcBef>
                <a:spcPct val="20000"/>
              </a:spcBef>
              <a:buFontTx/>
              <a:buBlip>
                <a:blip r:embed="rId3"/>
              </a:buBlip>
              <a:defRPr sz="1400" b="0" kern="1200">
                <a:solidFill>
                  <a:schemeClr val="tx1"/>
                </a:solidFill>
                <a:latin typeface="+mn-lt"/>
                <a:ea typeface="+mn-ea"/>
                <a:cs typeface="+mn-cs"/>
              </a:defRPr>
            </a:lvl9pPr>
          </a:lstStyle>
          <a:p>
            <a:pPr marL="0" indent="0" algn="ctr">
              <a:spcBef>
                <a:spcPts val="0"/>
              </a:spcBef>
              <a:buClr>
                <a:schemeClr val="tx1"/>
              </a:buClr>
              <a:buFontTx/>
              <a:buNone/>
            </a:pPr>
            <a:r>
              <a:rPr lang="en-US" sz="2800" dirty="0" smtClean="0">
                <a:solidFill>
                  <a:schemeClr val="accent1">
                    <a:lumMod val="50000"/>
                  </a:schemeClr>
                </a:solidFill>
              </a:rPr>
              <a:t>Schedule </a:t>
            </a:r>
            <a:r>
              <a:rPr lang="en-US" sz="2800" dirty="0" smtClean="0">
                <a:solidFill>
                  <a:schemeClr val="accent1">
                    <a:lumMod val="50000"/>
                  </a:schemeClr>
                </a:solidFill>
              </a:rPr>
              <a:t>Compression</a:t>
            </a:r>
            <a:endParaRPr lang="en-US" sz="2800" dirty="0">
              <a:solidFill>
                <a:schemeClr val="accent1">
                  <a:lumMod val="50000"/>
                </a:schemeClr>
              </a:solidFill>
            </a:endParaRPr>
          </a:p>
        </p:txBody>
      </p:sp>
      <p:sp>
        <p:nvSpPr>
          <p:cNvPr id="7" name="TextBox 6"/>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8" name="Rectangle 7"/>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928280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91681" y="911335"/>
            <a:ext cx="5346674" cy="5949116"/>
          </a:xfrm>
          <a:prstGeom prst="rect">
            <a:avLst/>
          </a:prstGeom>
        </p:spPr>
      </p:pic>
      <p:sp>
        <p:nvSpPr>
          <p:cNvPr id="19" name="TextBox 18"/>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Tree>
    <p:extLst>
      <p:ext uri="{BB962C8B-B14F-4D97-AF65-F5344CB8AC3E}">
        <p14:creationId xmlns:p14="http://schemas.microsoft.com/office/powerpoint/2010/main" val="9579908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Scheduling </a:t>
            </a:r>
            <a:r>
              <a:rPr lang="en-US" sz="2800" dirty="0" smtClean="0">
                <a:solidFill>
                  <a:schemeClr val="accent1">
                    <a:lumMod val="50000"/>
                  </a:schemeClr>
                </a:solidFill>
              </a:rPr>
              <a:t>Tools</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6116" y="2237784"/>
            <a:ext cx="9150116" cy="1647770"/>
          </a:xfrm>
          <a:prstGeom prst="rect">
            <a:avLst/>
          </a:prstGeom>
        </p:spPr>
      </p:pic>
    </p:spTree>
    <p:extLst>
      <p:ext uri="{BB962C8B-B14F-4D97-AF65-F5344CB8AC3E}">
        <p14:creationId xmlns:p14="http://schemas.microsoft.com/office/powerpoint/2010/main" val="13684863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785320"/>
          </a:xfrm>
        </p:spPr>
        <p:txBody>
          <a:bodyPr vert="horz" lIns="91440" tIns="45720" rIns="91440" bIns="45720" rtlCol="0">
            <a:noAutofit/>
          </a:bodyPr>
          <a:lstStyle/>
          <a:p>
            <a:pPr marL="0" indent="0">
              <a:spcBef>
                <a:spcPts val="0"/>
              </a:spcBef>
              <a:buClr>
                <a:schemeClr val="tx1"/>
              </a:buClr>
              <a:buNone/>
            </a:pPr>
            <a:r>
              <a:rPr lang="en-US" sz="2800" dirty="0" smtClean="0">
                <a:solidFill>
                  <a:schemeClr val="accent1">
                    <a:lumMod val="50000"/>
                  </a:schemeClr>
                </a:solidFill>
              </a:rPr>
              <a:t>Schedule Baseline</a:t>
            </a:r>
          </a:p>
          <a:p>
            <a:pPr marL="0" indent="0">
              <a:spcBef>
                <a:spcPts val="0"/>
              </a:spcBef>
              <a:buClr>
                <a:schemeClr val="tx1"/>
              </a:buClr>
              <a:buNone/>
            </a:pPr>
            <a:r>
              <a:rPr lang="en-US" sz="2800" dirty="0" smtClean="0">
                <a:solidFill>
                  <a:schemeClr val="accent1">
                    <a:lumMod val="50000"/>
                  </a:schemeClr>
                </a:solidFill>
              </a:rPr>
              <a:t>Project Schedule</a:t>
            </a:r>
          </a:p>
          <a:p>
            <a:pPr marL="0" indent="0">
              <a:spcBef>
                <a:spcPts val="0"/>
              </a:spcBef>
              <a:buClr>
                <a:schemeClr val="tx1"/>
              </a:buClr>
              <a:buNone/>
            </a:pPr>
            <a:r>
              <a:rPr lang="en-US" sz="2800" dirty="0" smtClean="0">
                <a:solidFill>
                  <a:schemeClr val="accent1">
                    <a:lumMod val="50000"/>
                  </a:schemeClr>
                </a:solidFill>
              </a:rPr>
              <a:t>Schedule Data</a:t>
            </a:r>
          </a:p>
          <a:p>
            <a:pPr marL="0" indent="0">
              <a:spcBef>
                <a:spcPts val="0"/>
              </a:spcBef>
              <a:buClr>
                <a:schemeClr val="tx1"/>
              </a:buClr>
              <a:buNone/>
            </a:pPr>
            <a:r>
              <a:rPr lang="en-US" sz="2800" dirty="0" smtClean="0">
                <a:solidFill>
                  <a:schemeClr val="accent1">
                    <a:lumMod val="50000"/>
                  </a:schemeClr>
                </a:solidFill>
              </a:rPr>
              <a:t>Project Calendars</a:t>
            </a:r>
          </a:p>
          <a:p>
            <a:pPr marL="0" indent="0">
              <a:spcBef>
                <a:spcPts val="0"/>
              </a:spcBef>
              <a:buClr>
                <a:schemeClr val="tx1"/>
              </a:buClr>
              <a:buNone/>
            </a:pPr>
            <a:r>
              <a:rPr lang="en-US" sz="2800" dirty="0" smtClean="0">
                <a:solidFill>
                  <a:schemeClr val="accent1">
                    <a:lumMod val="50000"/>
                  </a:schemeClr>
                </a:solidFill>
              </a:rPr>
              <a:t>Project Management Plan Updates</a:t>
            </a:r>
          </a:p>
          <a:p>
            <a:pPr marL="0" indent="0">
              <a:spcBef>
                <a:spcPts val="0"/>
              </a:spcBef>
              <a:buClr>
                <a:schemeClr val="tx1"/>
              </a:buClr>
              <a:buNone/>
            </a:pPr>
            <a:r>
              <a:rPr lang="en-US" sz="2800" dirty="0" smtClean="0">
                <a:solidFill>
                  <a:schemeClr val="accent1">
                    <a:lumMod val="50000"/>
                  </a:schemeClr>
                </a:solidFill>
              </a:rPr>
              <a:t>Project Documents Updates</a:t>
            </a:r>
            <a:endParaRPr lang="en-US" dirty="0">
              <a:solidFill>
                <a:srgbClr val="020202"/>
              </a:solidFill>
              <a:latin typeface="Gill Sans MT Condensed" pitchFamily="34" charset="0"/>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Tree>
    <p:extLst>
      <p:ext uri="{BB962C8B-B14F-4D97-AF65-F5344CB8AC3E}">
        <p14:creationId xmlns:p14="http://schemas.microsoft.com/office/powerpoint/2010/main" val="166890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6.6.3.1 Schedule Baseline</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2" name="Picture 1"/>
          <p:cNvPicPr>
            <a:picLocks noChangeAspect="1"/>
          </p:cNvPicPr>
          <p:nvPr/>
        </p:nvPicPr>
        <p:blipFill>
          <a:blip r:embed="rId3"/>
          <a:stretch>
            <a:fillRect/>
          </a:stretch>
        </p:blipFill>
        <p:spPr>
          <a:xfrm>
            <a:off x="0" y="2436023"/>
            <a:ext cx="9144000" cy="2020911"/>
          </a:xfrm>
          <a:prstGeom prst="rect">
            <a:avLst/>
          </a:prstGeom>
        </p:spPr>
      </p:pic>
    </p:spTree>
    <p:extLst>
      <p:ext uri="{BB962C8B-B14F-4D97-AF65-F5344CB8AC3E}">
        <p14:creationId xmlns:p14="http://schemas.microsoft.com/office/powerpoint/2010/main" val="12143020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6.6.3.2 Project Schedule</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5" name="Picture 4"/>
          <p:cNvPicPr>
            <a:picLocks noChangeAspect="1"/>
          </p:cNvPicPr>
          <p:nvPr/>
        </p:nvPicPr>
        <p:blipFill>
          <a:blip r:embed="rId3"/>
          <a:stretch>
            <a:fillRect/>
          </a:stretch>
        </p:blipFill>
        <p:spPr>
          <a:xfrm>
            <a:off x="0" y="2060848"/>
            <a:ext cx="9144000" cy="3215742"/>
          </a:xfrm>
          <a:prstGeom prst="rect">
            <a:avLst/>
          </a:prstGeom>
        </p:spPr>
      </p:pic>
    </p:spTree>
    <p:extLst>
      <p:ext uri="{BB962C8B-B14F-4D97-AF65-F5344CB8AC3E}">
        <p14:creationId xmlns:p14="http://schemas.microsoft.com/office/powerpoint/2010/main" val="9941594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6.6.3.2 Project Schedule</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303893"/>
            <a:ext cx="9144000" cy="2974083"/>
          </a:xfrm>
          <a:prstGeom prst="rect">
            <a:avLst/>
          </a:prstGeom>
        </p:spPr>
      </p:pic>
    </p:spTree>
    <p:extLst>
      <p:ext uri="{BB962C8B-B14F-4D97-AF65-F5344CB8AC3E}">
        <p14:creationId xmlns:p14="http://schemas.microsoft.com/office/powerpoint/2010/main" val="29670506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Rectangle 3"/>
          <p:cNvSpPr>
            <a:spLocks noGrp="1" noChangeArrowheads="1"/>
          </p:cNvSpPr>
          <p:nvPr>
            <p:ph type="body" idx="1"/>
          </p:nvPr>
        </p:nvSpPr>
        <p:spPr>
          <a:xfrm>
            <a:off x="387350" y="2108671"/>
            <a:ext cx="8435975" cy="3984625"/>
          </a:xfrm>
        </p:spPr>
        <p:txBody>
          <a:bodyPr/>
          <a:lstStyle/>
          <a:p>
            <a:pPr marL="533400" indent="-533400" eaLnBrk="1" hangingPunct="1">
              <a:lnSpc>
                <a:spcPct val="90000"/>
              </a:lnSpc>
            </a:pPr>
            <a:r>
              <a:rPr lang="en-US" altLang="ja-JP" sz="2400" b="1" dirty="0" smtClean="0">
                <a:solidFill>
                  <a:srgbClr val="C00000"/>
                </a:solidFill>
              </a:rPr>
              <a:t>Bar charts</a:t>
            </a:r>
            <a:r>
              <a:rPr lang="en-US" altLang="ja-JP" sz="2400" b="1" dirty="0" smtClean="0">
                <a:solidFill>
                  <a:schemeClr val="accent1">
                    <a:lumMod val="50000"/>
                  </a:schemeClr>
                </a:solidFill>
              </a:rPr>
              <a:t>. These charts, with bars representing activities, show activity start and end dates, as well as expected durations. </a:t>
            </a:r>
          </a:p>
          <a:p>
            <a:pPr marL="533400" indent="-533400">
              <a:lnSpc>
                <a:spcPct val="90000"/>
              </a:lnSpc>
            </a:pPr>
            <a:r>
              <a:rPr lang="en-US" altLang="ja-JP" sz="2400" b="1" dirty="0" smtClean="0">
                <a:solidFill>
                  <a:srgbClr val="C00000"/>
                </a:solidFill>
              </a:rPr>
              <a:t>Milestone charts</a:t>
            </a:r>
            <a:r>
              <a:rPr lang="en-US" altLang="ja-JP" sz="2400" b="1" dirty="0" smtClean="0">
                <a:solidFill>
                  <a:schemeClr val="accent1">
                    <a:lumMod val="50000"/>
                  </a:schemeClr>
                </a:solidFill>
              </a:rPr>
              <a:t>. These charts are similar to bar charts, but only identify the scheduled start or completion of major deliverables and key external interfaces. </a:t>
            </a:r>
          </a:p>
          <a:p>
            <a:pPr marL="533400" indent="-533400">
              <a:lnSpc>
                <a:spcPct val="90000"/>
              </a:lnSpc>
            </a:pPr>
            <a:r>
              <a:rPr lang="en-US" altLang="ja-JP" sz="2400" b="1" dirty="0" smtClean="0">
                <a:solidFill>
                  <a:srgbClr val="C00000"/>
                </a:solidFill>
              </a:rPr>
              <a:t>Project </a:t>
            </a:r>
            <a:r>
              <a:rPr lang="en-US" altLang="ja-JP" sz="2400" b="1" dirty="0">
                <a:solidFill>
                  <a:srgbClr val="C00000"/>
                </a:solidFill>
              </a:rPr>
              <a:t>schedule network diagrams</a:t>
            </a:r>
            <a:r>
              <a:rPr lang="en-US" altLang="ja-JP" sz="2400" dirty="0">
                <a:solidFill>
                  <a:schemeClr val="accent1">
                    <a:lumMod val="50000"/>
                  </a:schemeClr>
                </a:solidFill>
              </a:rPr>
              <a:t>. These diagrams, with activity date information, usually show both the project network logic and the project’s critical path schedule activities. </a:t>
            </a:r>
          </a:p>
          <a:p>
            <a:pPr marL="533400" indent="-533400" eaLnBrk="1" hangingPunct="1">
              <a:lnSpc>
                <a:spcPct val="90000"/>
              </a:lnSpc>
            </a:pPr>
            <a:endParaRPr lang="en-US" altLang="ja-JP" sz="2400" b="1" dirty="0" smtClean="0">
              <a:solidFill>
                <a:schemeClr val="accent1">
                  <a:lumMod val="50000"/>
                </a:schemeClr>
              </a:solidFill>
            </a:endParaRPr>
          </a:p>
        </p:txBody>
      </p:sp>
      <p:sp>
        <p:nvSpPr>
          <p:cNvPr id="5" name="Content Placeholder 2"/>
          <p:cNvSpPr txBox="1">
            <a:spLocks/>
          </p:cNvSpPr>
          <p:nvPr/>
        </p:nvSpPr>
        <p:spPr>
          <a:xfrm>
            <a:off x="457200" y="1524000"/>
            <a:ext cx="8229600" cy="5368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2"/>
              </a:buBlip>
              <a:defRPr sz="3200" b="1" kern="1200">
                <a:solidFill>
                  <a:schemeClr val="bg2">
                    <a:lumMod val="10000"/>
                  </a:schemeClr>
                </a:solidFill>
                <a:latin typeface="+mn-lt"/>
                <a:ea typeface="+mn-ea"/>
                <a:cs typeface="Browallia New" pitchFamily="34" charset="-34"/>
              </a:defRPr>
            </a:lvl1pPr>
            <a:lvl2pPr marL="742950" indent="-285750" algn="l" defTabSz="914400" rtl="0" eaLnBrk="1" latinLnBrk="0" hangingPunct="1">
              <a:spcBef>
                <a:spcPct val="20000"/>
              </a:spcBef>
              <a:buFontTx/>
              <a:buBlip>
                <a:blip r:embed="rId3"/>
              </a:buBlip>
              <a:defRPr sz="2800" b="0" kern="1200">
                <a:solidFill>
                  <a:schemeClr val="bg2">
                    <a:lumMod val="10000"/>
                  </a:schemeClr>
                </a:solidFill>
                <a:latin typeface="+mn-lt"/>
                <a:ea typeface="+mn-ea"/>
                <a:cs typeface="Browallia New" pitchFamily="34" charset="-34"/>
              </a:defRPr>
            </a:lvl2pPr>
            <a:lvl3pPr marL="1143000" indent="-228600" algn="l" defTabSz="914400" rtl="0" eaLnBrk="1" latinLnBrk="0" hangingPunct="1">
              <a:spcBef>
                <a:spcPct val="20000"/>
              </a:spcBef>
              <a:buFontTx/>
              <a:buBlip>
                <a:blip r:embed="rId2"/>
              </a:buBlip>
              <a:defRPr sz="2400" b="0" kern="1200">
                <a:solidFill>
                  <a:schemeClr val="bg2">
                    <a:lumMod val="10000"/>
                  </a:schemeClr>
                </a:solidFill>
                <a:latin typeface="+mn-lt"/>
                <a:ea typeface="+mn-ea"/>
                <a:cs typeface="Browallia New" pitchFamily="34" charset="-34"/>
              </a:defRPr>
            </a:lvl3pPr>
            <a:lvl4pPr marL="1600200" indent="-228600" algn="l" defTabSz="914400" rtl="0" eaLnBrk="1" latinLnBrk="0" hangingPunct="1">
              <a:spcBef>
                <a:spcPct val="20000"/>
              </a:spcBef>
              <a:buFontTx/>
              <a:buBlip>
                <a:blip r:embed="rId3"/>
              </a:buBlip>
              <a:defRPr sz="2000" b="0" kern="1200">
                <a:solidFill>
                  <a:schemeClr val="bg2">
                    <a:lumMod val="10000"/>
                  </a:schemeClr>
                </a:solidFill>
                <a:latin typeface="+mn-lt"/>
                <a:ea typeface="+mn-ea"/>
                <a:cs typeface="Browallia New" pitchFamily="34" charset="-34"/>
              </a:defRPr>
            </a:lvl4pPr>
            <a:lvl5pPr marL="2057400" indent="-228600" algn="l" defTabSz="914400" rtl="0" eaLnBrk="1" latinLnBrk="0" hangingPunct="1">
              <a:spcBef>
                <a:spcPct val="20000"/>
              </a:spcBef>
              <a:buFontTx/>
              <a:buBlip>
                <a:blip r:embed="rId4"/>
              </a:buBlip>
              <a:defRPr sz="2000" b="0" kern="1200">
                <a:solidFill>
                  <a:schemeClr val="bg2">
                    <a:lumMod val="10000"/>
                  </a:schemeClr>
                </a:solidFill>
                <a:latin typeface="+mn-lt"/>
                <a:ea typeface="+mn-ea"/>
                <a:cs typeface="Browallia New" pitchFamily="34" charset="-34"/>
              </a:defRPr>
            </a:lvl5pPr>
            <a:lvl6pPr marL="2514600" indent="-228600" algn="l" defTabSz="914400" rtl="0" eaLnBrk="1" latinLnBrk="0" hangingPunct="1">
              <a:spcBef>
                <a:spcPct val="20000"/>
              </a:spcBef>
              <a:buFontTx/>
              <a:buBlip>
                <a:blip r:embed="rId2"/>
              </a:buBlip>
              <a:defRPr sz="1800" b="0" kern="1200">
                <a:solidFill>
                  <a:schemeClr val="tx1"/>
                </a:solidFill>
                <a:latin typeface="+mn-lt"/>
                <a:ea typeface="+mn-ea"/>
                <a:cs typeface="+mn-cs"/>
              </a:defRPr>
            </a:lvl6pPr>
            <a:lvl7pPr marL="2971800" indent="-228600" algn="l" defTabSz="914400" rtl="0" eaLnBrk="1" latinLnBrk="0" hangingPunct="1">
              <a:spcBef>
                <a:spcPct val="20000"/>
              </a:spcBef>
              <a:buFontTx/>
              <a:buBlip>
                <a:blip r:embed="rId3"/>
              </a:buBlip>
              <a:defRPr sz="1800" b="0" kern="1200">
                <a:solidFill>
                  <a:schemeClr val="tx1"/>
                </a:solidFill>
                <a:latin typeface="+mn-lt"/>
                <a:ea typeface="+mn-ea"/>
                <a:cs typeface="+mn-cs"/>
              </a:defRPr>
            </a:lvl7pPr>
            <a:lvl8pPr marL="3429000" indent="-228600" algn="l" defTabSz="914400" rtl="0" eaLnBrk="1" latinLnBrk="0" hangingPunct="1">
              <a:spcBef>
                <a:spcPct val="20000"/>
              </a:spcBef>
              <a:buFontTx/>
              <a:buBlip>
                <a:blip r:embed="rId2"/>
              </a:buBlip>
              <a:defRPr sz="1600" b="0" kern="1200">
                <a:solidFill>
                  <a:schemeClr val="tx1"/>
                </a:solidFill>
                <a:latin typeface="+mn-lt"/>
                <a:ea typeface="+mn-ea"/>
                <a:cs typeface="+mn-cs"/>
              </a:defRPr>
            </a:lvl8pPr>
            <a:lvl9pPr marL="3886200" indent="-228600" algn="l" defTabSz="914400" rtl="0" eaLnBrk="1" latinLnBrk="0" hangingPunct="1">
              <a:spcBef>
                <a:spcPct val="20000"/>
              </a:spcBef>
              <a:buFontTx/>
              <a:buBlip>
                <a:blip r:embed="rId3"/>
              </a:buBlip>
              <a:defRPr sz="1400" b="0" kern="1200">
                <a:solidFill>
                  <a:schemeClr val="tx1"/>
                </a:solidFill>
                <a:latin typeface="+mn-lt"/>
                <a:ea typeface="+mn-ea"/>
                <a:cs typeface="+mn-cs"/>
              </a:defRPr>
            </a:lvl9pPr>
          </a:lstStyle>
          <a:p>
            <a:pPr marL="0" indent="0" algn="ctr">
              <a:spcBef>
                <a:spcPts val="0"/>
              </a:spcBef>
              <a:buClr>
                <a:schemeClr val="tx1"/>
              </a:buClr>
              <a:buFontTx/>
              <a:buNone/>
            </a:pPr>
            <a:r>
              <a:rPr lang="en-US" sz="2800" dirty="0" smtClean="0">
                <a:solidFill>
                  <a:schemeClr val="accent1">
                    <a:lumMod val="50000"/>
                  </a:schemeClr>
                </a:solidFill>
              </a:rPr>
              <a:t>6.6.3.2 Project Schedule</a:t>
            </a:r>
          </a:p>
          <a:p>
            <a:pPr marL="0" indent="0">
              <a:spcBef>
                <a:spcPts val="0"/>
              </a:spcBef>
              <a:buClr>
                <a:schemeClr val="tx1"/>
              </a:buClr>
              <a:buFontTx/>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Tree>
    <p:extLst>
      <p:ext uri="{BB962C8B-B14F-4D97-AF65-F5344CB8AC3E}">
        <p14:creationId xmlns:p14="http://schemas.microsoft.com/office/powerpoint/2010/main" val="4767667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6.6.3.2 Project Schedule</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2" name="Picture 1"/>
          <p:cNvPicPr>
            <a:picLocks noChangeAspect="1"/>
          </p:cNvPicPr>
          <p:nvPr/>
        </p:nvPicPr>
        <p:blipFill>
          <a:blip r:embed="rId3"/>
          <a:stretch>
            <a:fillRect/>
          </a:stretch>
        </p:blipFill>
        <p:spPr>
          <a:xfrm>
            <a:off x="2341116" y="0"/>
            <a:ext cx="4679156" cy="6858000"/>
          </a:xfrm>
          <a:prstGeom prst="rect">
            <a:avLst/>
          </a:prstGeom>
        </p:spPr>
      </p:pic>
      <p:pic>
        <p:nvPicPr>
          <p:cNvPr id="5" name="Picture 4"/>
          <p:cNvPicPr>
            <a:picLocks noChangeAspect="1"/>
          </p:cNvPicPr>
          <p:nvPr/>
        </p:nvPicPr>
        <p:blipFill>
          <a:blip r:embed="rId4"/>
          <a:stretch>
            <a:fillRect/>
          </a:stretch>
        </p:blipFill>
        <p:spPr>
          <a:xfrm>
            <a:off x="0" y="3933056"/>
            <a:ext cx="9144000" cy="1738648"/>
          </a:xfrm>
          <a:prstGeom prst="rect">
            <a:avLst/>
          </a:prstGeom>
        </p:spPr>
      </p:pic>
      <p:sp>
        <p:nvSpPr>
          <p:cNvPr id="9" name="AutoShape 8"/>
          <p:cNvSpPr>
            <a:spLocks noChangeArrowheads="1"/>
          </p:cNvSpPr>
          <p:nvPr/>
        </p:nvSpPr>
        <p:spPr bwMode="gray">
          <a:xfrm>
            <a:off x="4267200" y="6283325"/>
            <a:ext cx="4876800" cy="574675"/>
          </a:xfrm>
          <a:prstGeom prst="roundRect">
            <a:avLst>
              <a:gd name="adj" fmla="val 50000"/>
            </a:avLst>
          </a:prstGeom>
          <a:gradFill flip="none" rotWithShape="1">
            <a:gsLst>
              <a:gs pos="0">
                <a:schemeClr val="bg1">
                  <a:lumMod val="75000"/>
                </a:schemeClr>
              </a:gs>
              <a:gs pos="100000">
                <a:schemeClr val="accent1">
                  <a:gamma/>
                  <a:shade val="46275"/>
                  <a:invGamma/>
                </a:schemeClr>
              </a:gs>
            </a:gsLst>
            <a:lin ang="16200000" scaled="0"/>
            <a:tileRect/>
          </a:gradFill>
          <a:ln w="38100" algn="ctr">
            <a:solidFill>
              <a:srgbClr val="FFFFFF"/>
            </a:solidFill>
            <a:round/>
            <a:headEnd/>
            <a:tailEnd/>
          </a:ln>
          <a:effectLst>
            <a:outerShdw dist="63500" dir="3187806" algn="ctr" rotWithShape="0">
              <a:schemeClr val="bg2"/>
            </a:outerShdw>
          </a:effectLst>
        </p:spPr>
        <p:txBody>
          <a:bodyPr wrap="none" anchor="ctr"/>
          <a:lstStyle/>
          <a:p>
            <a:pPr algn="ctr" eaLnBrk="0" hangingPunct="0">
              <a:defRPr/>
            </a:pPr>
            <a:r>
              <a:rPr lang="en-US" sz="2000" b="1" dirty="0" smtClean="0">
                <a:solidFill>
                  <a:schemeClr val="bg1"/>
                </a:solidFill>
                <a:latin typeface="Arial" charset="0"/>
                <a:cs typeface="+mn-cs"/>
              </a:rPr>
              <a:t>Reference: Figure 6.21.</a:t>
            </a:r>
          </a:p>
          <a:p>
            <a:pPr algn="ctr" eaLnBrk="0" hangingPunct="0">
              <a:defRPr/>
            </a:pPr>
            <a:r>
              <a:rPr lang="en-US" sz="2000" b="1" dirty="0" smtClean="0">
                <a:solidFill>
                  <a:schemeClr val="bg1"/>
                </a:solidFill>
                <a:latin typeface="Arial" charset="0"/>
                <a:cs typeface="+mn-cs"/>
              </a:rPr>
              <a:t>PMBOK® Guide, 5</a:t>
            </a:r>
            <a:r>
              <a:rPr lang="en-US" sz="2000" b="1" baseline="30000" dirty="0" smtClean="0">
                <a:solidFill>
                  <a:schemeClr val="bg1"/>
                </a:solidFill>
                <a:latin typeface="Arial" charset="0"/>
                <a:cs typeface="+mn-cs"/>
              </a:rPr>
              <a:t>th</a:t>
            </a:r>
            <a:r>
              <a:rPr lang="en-US" sz="2000" b="1" dirty="0" smtClean="0">
                <a:solidFill>
                  <a:schemeClr val="bg1"/>
                </a:solidFill>
                <a:latin typeface="Arial" charset="0"/>
                <a:cs typeface="+mn-cs"/>
              </a:rPr>
              <a:t> Ed</a:t>
            </a:r>
            <a:endParaRPr lang="en-US" sz="2000" b="1" dirty="0">
              <a:solidFill>
                <a:schemeClr val="bg1"/>
              </a:solidFill>
              <a:latin typeface="Arial" charset="0"/>
              <a:cs typeface="+mn-cs"/>
            </a:endParaRPr>
          </a:p>
        </p:txBody>
      </p:sp>
    </p:spTree>
    <p:extLst>
      <p:ext uri="{BB962C8B-B14F-4D97-AF65-F5344CB8AC3E}">
        <p14:creationId xmlns:p14="http://schemas.microsoft.com/office/powerpoint/2010/main" val="41272675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6.6.3.3 Schedule Data</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2" name="Picture 1"/>
          <p:cNvPicPr>
            <a:picLocks noChangeAspect="1"/>
          </p:cNvPicPr>
          <p:nvPr/>
        </p:nvPicPr>
        <p:blipFill>
          <a:blip r:embed="rId3"/>
          <a:stretch>
            <a:fillRect/>
          </a:stretch>
        </p:blipFill>
        <p:spPr>
          <a:xfrm>
            <a:off x="0" y="2210962"/>
            <a:ext cx="9144000" cy="3744083"/>
          </a:xfrm>
          <a:prstGeom prst="rect">
            <a:avLst/>
          </a:prstGeom>
        </p:spPr>
      </p:pic>
    </p:spTree>
    <p:extLst>
      <p:ext uri="{BB962C8B-B14F-4D97-AF65-F5344CB8AC3E}">
        <p14:creationId xmlns:p14="http://schemas.microsoft.com/office/powerpoint/2010/main" val="37826858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p:cNvSpPr>
            <a:spLocks noGrp="1" noChangeArrowheads="1"/>
          </p:cNvSpPr>
          <p:nvPr>
            <p:ph type="body" idx="1"/>
          </p:nvPr>
        </p:nvSpPr>
        <p:spPr>
          <a:xfrm>
            <a:off x="354012" y="2060848"/>
            <a:ext cx="8435975" cy="3984625"/>
          </a:xfrm>
        </p:spPr>
        <p:txBody>
          <a:bodyPr>
            <a:normAutofit/>
          </a:bodyPr>
          <a:lstStyle/>
          <a:p>
            <a:pPr marL="533400" indent="-533400" algn="just" eaLnBrk="1" hangingPunct="1">
              <a:lnSpc>
                <a:spcPct val="90000"/>
              </a:lnSpc>
            </a:pPr>
            <a:r>
              <a:rPr lang="en-US" altLang="ja-JP" sz="2400" b="1" dirty="0" smtClean="0">
                <a:solidFill>
                  <a:schemeClr val="accent1">
                    <a:lumMod val="50000"/>
                  </a:schemeClr>
                </a:solidFill>
              </a:rPr>
              <a:t>Supporting data for the project schedule includes at least the schedule milestones, schedule activities, activity attributes and documentation of all identified assumptions and constraints. The amount of additional data varies by application area. Information frequently supplied as supporting detail includes, but is not limited to:</a:t>
            </a:r>
          </a:p>
          <a:p>
            <a:pPr marL="933450" lvl="2" indent="-533400" algn="just" eaLnBrk="1" hangingPunct="1">
              <a:lnSpc>
                <a:spcPct val="90000"/>
              </a:lnSpc>
            </a:pPr>
            <a:r>
              <a:rPr lang="en-US" altLang="ja-JP" sz="2000" b="1" dirty="0" smtClean="0">
                <a:solidFill>
                  <a:schemeClr val="accent1">
                    <a:lumMod val="50000"/>
                  </a:schemeClr>
                </a:solidFill>
                <a:ea typeface="+mn-ea"/>
                <a:cs typeface="+mn-cs"/>
              </a:rPr>
              <a:t>Resource requirements by time period, often in the form of a resource histogram</a:t>
            </a:r>
          </a:p>
          <a:p>
            <a:pPr marL="933450" lvl="2" indent="-533400" algn="just" eaLnBrk="1" hangingPunct="1">
              <a:lnSpc>
                <a:spcPct val="90000"/>
              </a:lnSpc>
            </a:pPr>
            <a:r>
              <a:rPr lang="en-US" altLang="ja-JP" sz="2000" b="1" dirty="0" smtClean="0">
                <a:solidFill>
                  <a:schemeClr val="accent1">
                    <a:lumMod val="50000"/>
                  </a:schemeClr>
                </a:solidFill>
                <a:ea typeface="+mn-ea"/>
                <a:cs typeface="+mn-cs"/>
              </a:rPr>
              <a:t>Alternative schedules, such as best-case or worst-case, not resource leveled, resource leveled, with or without imposed dates</a:t>
            </a:r>
          </a:p>
          <a:p>
            <a:pPr marL="933450" lvl="2" indent="-533400" algn="just" eaLnBrk="1" hangingPunct="1">
              <a:lnSpc>
                <a:spcPct val="90000"/>
              </a:lnSpc>
            </a:pPr>
            <a:r>
              <a:rPr lang="en-US" altLang="ja-JP" sz="2000" b="1" dirty="0" smtClean="0">
                <a:solidFill>
                  <a:schemeClr val="accent1">
                    <a:lumMod val="50000"/>
                  </a:schemeClr>
                </a:solidFill>
                <a:ea typeface="+mn-ea"/>
                <a:cs typeface="+mn-cs"/>
              </a:rPr>
              <a:t>Schedule contingency reserves.</a:t>
            </a:r>
          </a:p>
          <a:p>
            <a:pPr marL="533400" lvl="1" indent="-533400" algn="just" eaLnBrk="1" hangingPunct="1">
              <a:lnSpc>
                <a:spcPct val="90000"/>
              </a:lnSpc>
              <a:buFont typeface="Symbol" pitchFamily="18" charset="2"/>
              <a:buChar char="•"/>
            </a:pPr>
            <a:endParaRPr lang="en-US" altLang="ja-JP" sz="2400" b="1" dirty="0" smtClean="0">
              <a:solidFill>
                <a:schemeClr val="accent1">
                  <a:lumMod val="50000"/>
                </a:schemeClr>
              </a:solidFill>
              <a:ea typeface="+mn-ea"/>
              <a:cs typeface="+mn-cs"/>
            </a:endParaRPr>
          </a:p>
        </p:txBody>
      </p:sp>
      <p:sp>
        <p:nvSpPr>
          <p:cNvPr id="5" name="Content Placeholder 2"/>
          <p:cNvSpPr txBox="1">
            <a:spLocks/>
          </p:cNvSpPr>
          <p:nvPr/>
        </p:nvSpPr>
        <p:spPr>
          <a:xfrm>
            <a:off x="457200" y="1524000"/>
            <a:ext cx="8229600" cy="5368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2"/>
              </a:buBlip>
              <a:defRPr sz="3200" b="1" kern="1200">
                <a:solidFill>
                  <a:schemeClr val="bg2">
                    <a:lumMod val="10000"/>
                  </a:schemeClr>
                </a:solidFill>
                <a:latin typeface="+mn-lt"/>
                <a:ea typeface="+mn-ea"/>
                <a:cs typeface="Browallia New" pitchFamily="34" charset="-34"/>
              </a:defRPr>
            </a:lvl1pPr>
            <a:lvl2pPr marL="742950" indent="-285750" algn="l" defTabSz="914400" rtl="0" eaLnBrk="1" latinLnBrk="0" hangingPunct="1">
              <a:spcBef>
                <a:spcPct val="20000"/>
              </a:spcBef>
              <a:buFontTx/>
              <a:buBlip>
                <a:blip r:embed="rId3"/>
              </a:buBlip>
              <a:defRPr sz="2800" b="0" kern="1200">
                <a:solidFill>
                  <a:schemeClr val="bg2">
                    <a:lumMod val="10000"/>
                  </a:schemeClr>
                </a:solidFill>
                <a:latin typeface="+mn-lt"/>
                <a:ea typeface="+mn-ea"/>
                <a:cs typeface="Browallia New" pitchFamily="34" charset="-34"/>
              </a:defRPr>
            </a:lvl2pPr>
            <a:lvl3pPr marL="1143000" indent="-228600" algn="l" defTabSz="914400" rtl="0" eaLnBrk="1" latinLnBrk="0" hangingPunct="1">
              <a:spcBef>
                <a:spcPct val="20000"/>
              </a:spcBef>
              <a:buFontTx/>
              <a:buBlip>
                <a:blip r:embed="rId2"/>
              </a:buBlip>
              <a:defRPr sz="2400" b="0" kern="1200">
                <a:solidFill>
                  <a:schemeClr val="bg2">
                    <a:lumMod val="10000"/>
                  </a:schemeClr>
                </a:solidFill>
                <a:latin typeface="+mn-lt"/>
                <a:ea typeface="+mn-ea"/>
                <a:cs typeface="Browallia New" pitchFamily="34" charset="-34"/>
              </a:defRPr>
            </a:lvl3pPr>
            <a:lvl4pPr marL="1600200" indent="-228600" algn="l" defTabSz="914400" rtl="0" eaLnBrk="1" latinLnBrk="0" hangingPunct="1">
              <a:spcBef>
                <a:spcPct val="20000"/>
              </a:spcBef>
              <a:buFontTx/>
              <a:buBlip>
                <a:blip r:embed="rId3"/>
              </a:buBlip>
              <a:defRPr sz="2000" b="0" kern="1200">
                <a:solidFill>
                  <a:schemeClr val="bg2">
                    <a:lumMod val="10000"/>
                  </a:schemeClr>
                </a:solidFill>
                <a:latin typeface="+mn-lt"/>
                <a:ea typeface="+mn-ea"/>
                <a:cs typeface="Browallia New" pitchFamily="34" charset="-34"/>
              </a:defRPr>
            </a:lvl4pPr>
            <a:lvl5pPr marL="2057400" indent="-228600" algn="l" defTabSz="914400" rtl="0" eaLnBrk="1" latinLnBrk="0" hangingPunct="1">
              <a:spcBef>
                <a:spcPct val="20000"/>
              </a:spcBef>
              <a:buFontTx/>
              <a:buBlip>
                <a:blip r:embed="rId4"/>
              </a:buBlip>
              <a:defRPr sz="2000" b="0" kern="1200">
                <a:solidFill>
                  <a:schemeClr val="bg2">
                    <a:lumMod val="10000"/>
                  </a:schemeClr>
                </a:solidFill>
                <a:latin typeface="+mn-lt"/>
                <a:ea typeface="+mn-ea"/>
                <a:cs typeface="Browallia New" pitchFamily="34" charset="-34"/>
              </a:defRPr>
            </a:lvl5pPr>
            <a:lvl6pPr marL="2514600" indent="-228600" algn="l" defTabSz="914400" rtl="0" eaLnBrk="1" latinLnBrk="0" hangingPunct="1">
              <a:spcBef>
                <a:spcPct val="20000"/>
              </a:spcBef>
              <a:buFontTx/>
              <a:buBlip>
                <a:blip r:embed="rId2"/>
              </a:buBlip>
              <a:defRPr sz="1800" b="0" kern="1200">
                <a:solidFill>
                  <a:schemeClr val="tx1"/>
                </a:solidFill>
                <a:latin typeface="+mn-lt"/>
                <a:ea typeface="+mn-ea"/>
                <a:cs typeface="+mn-cs"/>
              </a:defRPr>
            </a:lvl6pPr>
            <a:lvl7pPr marL="2971800" indent="-228600" algn="l" defTabSz="914400" rtl="0" eaLnBrk="1" latinLnBrk="0" hangingPunct="1">
              <a:spcBef>
                <a:spcPct val="20000"/>
              </a:spcBef>
              <a:buFontTx/>
              <a:buBlip>
                <a:blip r:embed="rId3"/>
              </a:buBlip>
              <a:defRPr sz="1800" b="0" kern="1200">
                <a:solidFill>
                  <a:schemeClr val="tx1"/>
                </a:solidFill>
                <a:latin typeface="+mn-lt"/>
                <a:ea typeface="+mn-ea"/>
                <a:cs typeface="+mn-cs"/>
              </a:defRPr>
            </a:lvl7pPr>
            <a:lvl8pPr marL="3429000" indent="-228600" algn="l" defTabSz="914400" rtl="0" eaLnBrk="1" latinLnBrk="0" hangingPunct="1">
              <a:spcBef>
                <a:spcPct val="20000"/>
              </a:spcBef>
              <a:buFontTx/>
              <a:buBlip>
                <a:blip r:embed="rId2"/>
              </a:buBlip>
              <a:defRPr sz="1600" b="0" kern="1200">
                <a:solidFill>
                  <a:schemeClr val="tx1"/>
                </a:solidFill>
                <a:latin typeface="+mn-lt"/>
                <a:ea typeface="+mn-ea"/>
                <a:cs typeface="+mn-cs"/>
              </a:defRPr>
            </a:lvl8pPr>
            <a:lvl9pPr marL="3886200" indent="-228600" algn="l" defTabSz="914400" rtl="0" eaLnBrk="1" latinLnBrk="0" hangingPunct="1">
              <a:spcBef>
                <a:spcPct val="20000"/>
              </a:spcBef>
              <a:buFontTx/>
              <a:buBlip>
                <a:blip r:embed="rId3"/>
              </a:buBlip>
              <a:defRPr sz="1400" b="0" kern="1200">
                <a:solidFill>
                  <a:schemeClr val="tx1"/>
                </a:solidFill>
                <a:latin typeface="+mn-lt"/>
                <a:ea typeface="+mn-ea"/>
                <a:cs typeface="+mn-cs"/>
              </a:defRPr>
            </a:lvl9pPr>
          </a:lstStyle>
          <a:p>
            <a:pPr marL="0" indent="0" algn="ctr">
              <a:spcBef>
                <a:spcPts val="0"/>
              </a:spcBef>
              <a:buClr>
                <a:schemeClr val="tx1"/>
              </a:buClr>
              <a:buFontTx/>
              <a:buNone/>
            </a:pPr>
            <a:r>
              <a:rPr lang="en-US" sz="2800" smtClean="0">
                <a:solidFill>
                  <a:schemeClr val="accent1">
                    <a:lumMod val="50000"/>
                  </a:schemeClr>
                </a:solidFill>
              </a:rPr>
              <a:t>6.6.3.3 Schedule Data</a:t>
            </a:r>
          </a:p>
          <a:p>
            <a:pPr marL="0" indent="0">
              <a:spcBef>
                <a:spcPts val="0"/>
              </a:spcBef>
              <a:buClr>
                <a:schemeClr val="tx1"/>
              </a:buClr>
              <a:buFontTx/>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Tree>
    <p:extLst>
      <p:ext uri="{BB962C8B-B14F-4D97-AF65-F5344CB8AC3E}">
        <p14:creationId xmlns:p14="http://schemas.microsoft.com/office/powerpoint/2010/main" val="42250841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6.6.3.4 Project Calendars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2" name="Picture 1"/>
          <p:cNvPicPr>
            <a:picLocks noChangeAspect="1"/>
          </p:cNvPicPr>
          <p:nvPr/>
        </p:nvPicPr>
        <p:blipFill>
          <a:blip r:embed="rId3"/>
          <a:stretch>
            <a:fillRect/>
          </a:stretch>
        </p:blipFill>
        <p:spPr>
          <a:xfrm>
            <a:off x="24470" y="2426498"/>
            <a:ext cx="9119529" cy="1723045"/>
          </a:xfrm>
          <a:prstGeom prst="rect">
            <a:avLst/>
          </a:prstGeom>
        </p:spPr>
      </p:pic>
    </p:spTree>
    <p:extLst>
      <p:ext uri="{BB962C8B-B14F-4D97-AF65-F5344CB8AC3E}">
        <p14:creationId xmlns:p14="http://schemas.microsoft.com/office/powerpoint/2010/main" val="3129441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34000"/>
          </a:xfrm>
        </p:spPr>
        <p:txBody>
          <a:bodyPr vert="horz" lIns="91440" tIns="45720" rIns="91440" bIns="45720" rtlCol="0">
            <a:noAutofit/>
          </a:bodyPr>
          <a:lstStyle/>
          <a:p>
            <a:pPr>
              <a:spcBef>
                <a:spcPts val="0"/>
              </a:spcBef>
              <a:buClr>
                <a:schemeClr val="tx1"/>
              </a:buClr>
              <a:buFont typeface="Wingdings" pitchFamily="2" charset="2"/>
              <a:buChar char="§"/>
            </a:pPr>
            <a:r>
              <a:rPr lang="en-US" sz="2600" dirty="0" smtClean="0">
                <a:solidFill>
                  <a:schemeClr val="accent1">
                    <a:lumMod val="50000"/>
                  </a:schemeClr>
                </a:solidFill>
              </a:rPr>
              <a:t>Schedule Management Plan</a:t>
            </a:r>
          </a:p>
          <a:p>
            <a:pPr>
              <a:spcBef>
                <a:spcPts val="0"/>
              </a:spcBef>
              <a:buClr>
                <a:schemeClr val="tx1"/>
              </a:buClr>
              <a:buFont typeface="Wingdings" pitchFamily="2" charset="2"/>
              <a:buChar char="§"/>
            </a:pPr>
            <a:r>
              <a:rPr lang="en-US" sz="2600" dirty="0" smtClean="0">
                <a:solidFill>
                  <a:schemeClr val="accent1">
                    <a:lumMod val="50000"/>
                  </a:schemeClr>
                </a:solidFill>
              </a:rPr>
              <a:t>Activity List</a:t>
            </a:r>
          </a:p>
          <a:p>
            <a:pPr>
              <a:spcBef>
                <a:spcPts val="0"/>
              </a:spcBef>
              <a:buClr>
                <a:schemeClr val="tx1"/>
              </a:buClr>
              <a:buFont typeface="Wingdings" pitchFamily="2" charset="2"/>
              <a:buChar char="§"/>
            </a:pPr>
            <a:r>
              <a:rPr lang="en-US" sz="2600" dirty="0" smtClean="0">
                <a:solidFill>
                  <a:schemeClr val="accent1">
                    <a:lumMod val="50000"/>
                  </a:schemeClr>
                </a:solidFill>
              </a:rPr>
              <a:t>Activity Attributes</a:t>
            </a:r>
          </a:p>
          <a:p>
            <a:pPr>
              <a:spcBef>
                <a:spcPts val="0"/>
              </a:spcBef>
              <a:buClr>
                <a:schemeClr val="tx1"/>
              </a:buClr>
              <a:buFont typeface="Wingdings" pitchFamily="2" charset="2"/>
              <a:buChar char="§"/>
            </a:pPr>
            <a:r>
              <a:rPr lang="en-US" sz="2600" dirty="0" smtClean="0">
                <a:solidFill>
                  <a:schemeClr val="accent1">
                    <a:lumMod val="50000"/>
                  </a:schemeClr>
                </a:solidFill>
              </a:rPr>
              <a:t>Project Schedule Network Diagrams</a:t>
            </a:r>
          </a:p>
          <a:p>
            <a:pPr>
              <a:spcBef>
                <a:spcPts val="0"/>
              </a:spcBef>
              <a:buClr>
                <a:schemeClr val="tx1"/>
              </a:buClr>
              <a:buFont typeface="Wingdings" pitchFamily="2" charset="2"/>
              <a:buChar char="§"/>
            </a:pPr>
            <a:r>
              <a:rPr lang="en-US" sz="2600" dirty="0" smtClean="0">
                <a:solidFill>
                  <a:schemeClr val="accent1">
                    <a:lumMod val="50000"/>
                  </a:schemeClr>
                </a:solidFill>
              </a:rPr>
              <a:t>Activity Resource Requirements</a:t>
            </a:r>
          </a:p>
          <a:p>
            <a:pPr>
              <a:spcBef>
                <a:spcPts val="0"/>
              </a:spcBef>
              <a:buClr>
                <a:schemeClr val="tx1"/>
              </a:buClr>
              <a:buFont typeface="Wingdings" pitchFamily="2" charset="2"/>
              <a:buChar char="§"/>
            </a:pPr>
            <a:r>
              <a:rPr lang="en-US" sz="2600" dirty="0" smtClean="0">
                <a:solidFill>
                  <a:schemeClr val="accent1">
                    <a:lumMod val="50000"/>
                  </a:schemeClr>
                </a:solidFill>
              </a:rPr>
              <a:t>Resource Calendars</a:t>
            </a:r>
          </a:p>
          <a:p>
            <a:pPr>
              <a:spcBef>
                <a:spcPts val="0"/>
              </a:spcBef>
              <a:buClr>
                <a:schemeClr val="tx1"/>
              </a:buClr>
              <a:buFont typeface="Wingdings" pitchFamily="2" charset="2"/>
              <a:buChar char="§"/>
            </a:pPr>
            <a:r>
              <a:rPr lang="en-US" sz="2600" dirty="0" smtClean="0">
                <a:solidFill>
                  <a:schemeClr val="accent1">
                    <a:lumMod val="50000"/>
                  </a:schemeClr>
                </a:solidFill>
              </a:rPr>
              <a:t>Activity Duration Estimates</a:t>
            </a:r>
          </a:p>
          <a:p>
            <a:pPr>
              <a:spcBef>
                <a:spcPts val="0"/>
              </a:spcBef>
              <a:buClr>
                <a:schemeClr val="tx1"/>
              </a:buClr>
              <a:buFont typeface="Wingdings" pitchFamily="2" charset="2"/>
              <a:buChar char="§"/>
            </a:pPr>
            <a:r>
              <a:rPr lang="en-US" sz="2600" dirty="0" smtClean="0">
                <a:solidFill>
                  <a:schemeClr val="accent1">
                    <a:lumMod val="50000"/>
                  </a:schemeClr>
                </a:solidFill>
              </a:rPr>
              <a:t>Project Scope Statement</a:t>
            </a:r>
          </a:p>
          <a:p>
            <a:pPr>
              <a:spcBef>
                <a:spcPts val="0"/>
              </a:spcBef>
              <a:buClr>
                <a:schemeClr val="tx1"/>
              </a:buClr>
              <a:buFont typeface="Wingdings" pitchFamily="2" charset="2"/>
              <a:buChar char="§"/>
            </a:pPr>
            <a:r>
              <a:rPr lang="en-US" sz="2600" dirty="0" smtClean="0">
                <a:solidFill>
                  <a:schemeClr val="accent1">
                    <a:lumMod val="50000"/>
                  </a:schemeClr>
                </a:solidFill>
              </a:rPr>
              <a:t>Risk Register</a:t>
            </a:r>
          </a:p>
          <a:p>
            <a:pPr>
              <a:spcBef>
                <a:spcPts val="0"/>
              </a:spcBef>
              <a:buClr>
                <a:schemeClr val="tx1"/>
              </a:buClr>
              <a:buFont typeface="Wingdings" pitchFamily="2" charset="2"/>
              <a:buChar char="§"/>
            </a:pPr>
            <a:r>
              <a:rPr lang="en-US" sz="2600" dirty="0" smtClean="0">
                <a:solidFill>
                  <a:schemeClr val="accent1">
                    <a:lumMod val="50000"/>
                  </a:schemeClr>
                </a:solidFill>
              </a:rPr>
              <a:t>Project Staff Assignments</a:t>
            </a:r>
            <a:endParaRPr lang="en-US" sz="2600" dirty="0">
              <a:solidFill>
                <a:schemeClr val="accent1">
                  <a:lumMod val="50000"/>
                </a:schemeClr>
              </a:solidFill>
            </a:endParaRPr>
          </a:p>
          <a:p>
            <a:pPr>
              <a:spcBef>
                <a:spcPts val="0"/>
              </a:spcBef>
              <a:buClr>
                <a:schemeClr val="tx1"/>
              </a:buClr>
              <a:buFont typeface="Wingdings" pitchFamily="2" charset="2"/>
              <a:buChar char="§"/>
            </a:pPr>
            <a:r>
              <a:rPr lang="en-US" sz="2600" dirty="0" smtClean="0">
                <a:solidFill>
                  <a:schemeClr val="accent1">
                    <a:lumMod val="50000"/>
                  </a:schemeClr>
                </a:solidFill>
              </a:rPr>
              <a:t>Resource Breakdown Structure</a:t>
            </a:r>
            <a:endParaRPr lang="en-US" sz="2600" dirty="0">
              <a:solidFill>
                <a:schemeClr val="accent1">
                  <a:lumMod val="50000"/>
                </a:schemeClr>
              </a:solidFill>
            </a:endParaRPr>
          </a:p>
          <a:p>
            <a:pPr>
              <a:spcBef>
                <a:spcPts val="0"/>
              </a:spcBef>
              <a:buClr>
                <a:schemeClr val="tx1"/>
              </a:buClr>
              <a:buFont typeface="Wingdings" pitchFamily="2" charset="2"/>
              <a:buChar char="§"/>
            </a:pPr>
            <a:r>
              <a:rPr lang="en-US" sz="2600" dirty="0" smtClean="0">
                <a:solidFill>
                  <a:schemeClr val="accent1">
                    <a:lumMod val="50000"/>
                  </a:schemeClr>
                </a:solidFill>
              </a:rPr>
              <a:t>Enterprise Environmental Factors</a:t>
            </a:r>
          </a:p>
          <a:p>
            <a:pPr>
              <a:spcBef>
                <a:spcPts val="0"/>
              </a:spcBef>
              <a:buClr>
                <a:schemeClr val="tx1"/>
              </a:buClr>
              <a:buFont typeface="Wingdings" pitchFamily="2" charset="2"/>
              <a:buChar char="§"/>
            </a:pPr>
            <a:r>
              <a:rPr lang="en-US" sz="2600" dirty="0" smtClean="0">
                <a:solidFill>
                  <a:schemeClr val="accent1">
                    <a:lumMod val="50000"/>
                  </a:schemeClr>
                </a:solidFill>
              </a:rPr>
              <a:t>Organizational Process Assets</a:t>
            </a:r>
            <a:endParaRPr lang="en-US" sz="26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Tree>
    <p:extLst>
      <p:ext uri="{BB962C8B-B14F-4D97-AF65-F5344CB8AC3E}">
        <p14:creationId xmlns:p14="http://schemas.microsoft.com/office/powerpoint/2010/main" val="20667103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6.6.3.5 Project Management Plan Updates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2" name="Picture 1"/>
          <p:cNvPicPr>
            <a:picLocks noChangeAspect="1"/>
          </p:cNvPicPr>
          <p:nvPr/>
        </p:nvPicPr>
        <p:blipFill>
          <a:blip r:embed="rId3"/>
          <a:stretch>
            <a:fillRect/>
          </a:stretch>
        </p:blipFill>
        <p:spPr>
          <a:xfrm>
            <a:off x="0" y="2305563"/>
            <a:ext cx="9144000" cy="1740579"/>
          </a:xfrm>
          <a:prstGeom prst="rect">
            <a:avLst/>
          </a:prstGeom>
        </p:spPr>
      </p:pic>
    </p:spTree>
    <p:extLst>
      <p:ext uri="{BB962C8B-B14F-4D97-AF65-F5344CB8AC3E}">
        <p14:creationId xmlns:p14="http://schemas.microsoft.com/office/powerpoint/2010/main" val="1341700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6.6.3.6 Project Documents Updates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2" name="Picture 1"/>
          <p:cNvPicPr>
            <a:picLocks noChangeAspect="1"/>
          </p:cNvPicPr>
          <p:nvPr/>
        </p:nvPicPr>
        <p:blipFill>
          <a:blip r:embed="rId3"/>
          <a:stretch>
            <a:fillRect/>
          </a:stretch>
        </p:blipFill>
        <p:spPr>
          <a:xfrm>
            <a:off x="0" y="2204283"/>
            <a:ext cx="9144000" cy="3712761"/>
          </a:xfrm>
          <a:prstGeom prst="rect">
            <a:avLst/>
          </a:prstGeom>
        </p:spPr>
      </p:pic>
    </p:spTree>
    <p:extLst>
      <p:ext uri="{BB962C8B-B14F-4D97-AF65-F5344CB8AC3E}">
        <p14:creationId xmlns:p14="http://schemas.microsoft.com/office/powerpoint/2010/main" val="1273395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6.6.1.1 Schedule Management Plan</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642628"/>
            <a:ext cx="9192344" cy="1139650"/>
          </a:xfrm>
          <a:prstGeom prst="rect">
            <a:avLst/>
          </a:prstGeom>
        </p:spPr>
      </p:pic>
    </p:spTree>
    <p:extLst>
      <p:ext uri="{BB962C8B-B14F-4D97-AF65-F5344CB8AC3E}">
        <p14:creationId xmlns:p14="http://schemas.microsoft.com/office/powerpoint/2010/main" val="2115137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6.6.1.2 Activity List</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5" name="Picture 4"/>
          <p:cNvPicPr>
            <a:picLocks noChangeAspect="1"/>
          </p:cNvPicPr>
          <p:nvPr/>
        </p:nvPicPr>
        <p:blipFill>
          <a:blip r:embed="rId3"/>
          <a:stretch>
            <a:fillRect/>
          </a:stretch>
        </p:blipFill>
        <p:spPr>
          <a:xfrm>
            <a:off x="0" y="2231886"/>
            <a:ext cx="9144000" cy="904352"/>
          </a:xfrm>
          <a:prstGeom prst="rect">
            <a:avLst/>
          </a:prstGeom>
        </p:spPr>
      </p:pic>
    </p:spTree>
    <p:extLst>
      <p:ext uri="{BB962C8B-B14F-4D97-AF65-F5344CB8AC3E}">
        <p14:creationId xmlns:p14="http://schemas.microsoft.com/office/powerpoint/2010/main" val="1106027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6.6.1.3 Activity Attributes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14138" y="2531478"/>
            <a:ext cx="9158137" cy="966104"/>
          </a:xfrm>
          <a:prstGeom prst="rect">
            <a:avLst/>
          </a:prstGeom>
        </p:spPr>
      </p:pic>
    </p:spTree>
    <p:extLst>
      <p:ext uri="{BB962C8B-B14F-4D97-AF65-F5344CB8AC3E}">
        <p14:creationId xmlns:p14="http://schemas.microsoft.com/office/powerpoint/2010/main" val="1574264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6.6.1.4 Project Schedule Network Diagrams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371222"/>
            <a:ext cx="9144000" cy="1116635"/>
          </a:xfrm>
          <a:prstGeom prst="rect">
            <a:avLst/>
          </a:prstGeom>
        </p:spPr>
      </p:pic>
    </p:spTree>
    <p:extLst>
      <p:ext uri="{BB962C8B-B14F-4D97-AF65-F5344CB8AC3E}">
        <p14:creationId xmlns:p14="http://schemas.microsoft.com/office/powerpoint/2010/main" val="676843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5336</Words>
  <Application>Microsoft Office PowerPoint</Application>
  <PresentationFormat>On-screen Show (4:3)</PresentationFormat>
  <Paragraphs>681</Paragraphs>
  <Slides>51</Slides>
  <Notes>41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Schedule Network Analysis</vt:lpstr>
      <vt:lpstr>PowerPoint Presentation</vt:lpstr>
      <vt:lpstr>Resource Leveling </vt:lpstr>
      <vt:lpstr>PowerPoint Presentation</vt:lpstr>
      <vt:lpstr>PowerPoint Presentation</vt:lpstr>
      <vt:lpstr>PowerPoint Presentation</vt:lpstr>
      <vt:lpstr>Schedule Compression Techniques</vt:lpstr>
      <vt:lpstr>PowerPoint Presentation</vt:lpstr>
      <vt:lpstr>Crashing</vt:lpstr>
      <vt:lpstr>Fast Tracking</vt:lpstr>
      <vt:lpstr>PowerPoint Presentation</vt:lpstr>
      <vt:lpstr>What-If Scenario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Hassan Daud Butt</dc:creator>
  <cp:lastModifiedBy>Hassan Daud Butt</cp:lastModifiedBy>
  <cp:revision>29</cp:revision>
  <dcterms:created xsi:type="dcterms:W3CDTF">2006-08-16T00:00:00Z</dcterms:created>
  <dcterms:modified xsi:type="dcterms:W3CDTF">2016-04-02T07:16:32Z</dcterms:modified>
</cp:coreProperties>
</file>